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1pPr>
    <a:lvl2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2pPr>
    <a:lvl3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3pPr>
    <a:lvl4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4pPr>
    <a:lvl5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5pPr>
    <a:lvl6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6pPr>
    <a:lvl7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7pPr>
    <a:lvl8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8pPr>
    <a:lvl9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30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09.981"/>
    </inkml:context>
    <inkml:brush xml:id="br0">
      <inkml:brushProperty name="width" value="0.05" units="cm"/>
      <inkml:brushProperty name="height" value="0.05" units="cm"/>
      <inkml:brushProperty name="color" value="#FF0066"/>
    </inkml:brush>
  </inkml:definitions>
  <inkml:trace contextRef="#ctx0" brushRef="#br0">0 1531 24575,'1'9'0,"-1"0"0,1 0 0,1 1 0,0-1 0,0-1 0,1 1 0,0 0 0,0 0 0,1-1 0,8 13 0,-10-16 0,1-1 0,0 1 0,1-1 0,-1 0 0,1-1 0,0 1 0,0 0 0,0-1 0,0 0 0,1 0 0,-1 0 0,1-1 0,0 1 0,0-1 0,-1 0 0,2-1 0,-1 1 0,0-1 0,0 0 0,6 1 0,4-2 0,0-1 0,-1 0 0,1-1 0,-1 0 0,0-2 0,17-5 0,8-4 0,40-22 0,-3-5-203,-2-3 0,-1-3 0,114-97-1,174-200-609,133-208 813,-297 325 0,-143 164 148,-11 11-769,60-54 0,-73 80-4850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36.295"/>
    </inkml:context>
    <inkml:brush xml:id="br0">
      <inkml:brushProperty name="width" value="0.05" units="cm"/>
      <inkml:brushProperty name="height" value="0.05" units="cm"/>
      <inkml:brushProperty name="color" value="#FF0066"/>
    </inkml:brush>
  </inkml:definitions>
  <inkml:trace contextRef="#ctx0" brushRef="#br0">1 143 24575,'109'2'0,"126"-5"0,-212-1 0,1 0 0,-1-2 0,1-1 0,-2-1 0,1-1 0,28-15 0,-18 8 0,56-18 0,-55 26-341,1 0 0,0 2-1,63-2 1,-64 8-6485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46.603"/>
    </inkml:context>
    <inkml:brush xml:id="br0">
      <inkml:brushProperty name="width" value="0.05" units="cm"/>
      <inkml:brushProperty name="height" value="0.05" units="cm"/>
      <inkml:brushProperty name="color" value="#FF0066"/>
    </inkml:brush>
  </inkml:definitions>
  <inkml:trace contextRef="#ctx0" brushRef="#br0">0 0 24575,'18'0'0,"17"0"0,15 0 0,21 0 0,6 0 0,6 0 0,-5 0 0,3 0 0,-2 0 0,-8 0 0,-5 0 0,-7 0 0,-8 0 0,-7 0 0,-5 0 0,-10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1:01.579"/>
    </inkml:context>
    <inkml:brush xml:id="br0">
      <inkml:brushProperty name="width" value="0.05" units="cm"/>
      <inkml:brushProperty name="height" value="0.05" units="cm"/>
      <inkml:brushProperty name="color" value="#FF0066"/>
    </inkml:brush>
  </inkml:definitions>
  <inkml:trace contextRef="#ctx0" brushRef="#br0">0 0 24575,'12'0'0,"15"0"0,9 0 0,22 0 0,7 0 0,10 0 0,9 0 0,3 0 0,-9 0 0,-11 0 0,-10 0 0,-11 0 0,-12 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1:04.345"/>
    </inkml:context>
    <inkml:brush xml:id="br0">
      <inkml:brushProperty name="width" value="0.05" units="cm"/>
      <inkml:brushProperty name="height" value="0.05" units="cm"/>
      <inkml:brushProperty name="color" value="#FF0066"/>
    </inkml:brush>
  </inkml:definitions>
  <inkml:trace contextRef="#ctx0" brushRef="#br0">0 0 24575,'1032'0'-1365,"-1003"0"-5461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1:28.005"/>
    </inkml:context>
    <inkml:brush xml:id="br0">
      <inkml:brushProperty name="width" value="0.05" units="cm"/>
      <inkml:brushProperty name="height" value="0.05" units="cm"/>
      <inkml:brushProperty name="color" value="#FF0066"/>
    </inkml:brush>
  </inkml:definitions>
  <inkml:trace contextRef="#ctx0" brushRef="#br0">1 448 24575,'2137'0'0,"-2099"-1"0,0-2 0,69-15 0,72-29 0,-69 17 0,76-15 0,3 8 0,0 9 0,1 7 0,230 6 0,-363 13 0,1-3 0,89-19 0,-39 5 0,-75 14 0,633-72 0,-566 71 0,140-25 0,-152 17 0,1 3 0,150 3 0,-57 9-1365,-145-1-5461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1:33.817"/>
    </inkml:context>
    <inkml:brush xml:id="br0">
      <inkml:brushProperty name="width" value="0.05" units="cm"/>
      <inkml:brushProperty name="height" value="0.05" units="cm"/>
      <inkml:brushProperty name="color" value="#FF0066"/>
    </inkml:brush>
  </inkml:definitions>
  <inkml:trace contextRef="#ctx0" brushRef="#br0">0 27 24575,'1'3'0,"-1"0"0,1-1 0,0 1 0,0 0 0,0-1 0,0 1 0,0-1 0,3 4 0,6 14 0,-2 25 0,-7-38 0,-1 0 0,2 0 0,-1 0 0,1 0 0,0 0 0,0-1 0,1 1 0,5 9 0,-8-15 0,1 0 0,0 0 0,-1 0 0,1-1 0,0 1 0,0 0 0,0 0 0,0-1 0,0 1 0,0 0 0,0-1 0,0 1 0,0-1 0,0 1 0,0-1 0,0 0 0,1 1 0,-1-1 0,0 0 0,0 0 0,2 0 0,0 0 0,0 0 0,1 0 0,-1-1 0,0 0 0,0 1 0,0-1 0,6-3 0,5-3 0,-1 0 0,21-15 0,-26 16 0,63-49 41,-49 36-510,1 2 1,47-29-1,-35 30-6357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1:36.267"/>
    </inkml:context>
    <inkml:brush xml:id="br0">
      <inkml:brushProperty name="width" value="0.05" units="cm"/>
      <inkml:brushProperty name="height" value="0.05" units="cm"/>
      <inkml:brushProperty name="color" value="#FF0066"/>
    </inkml:brush>
  </inkml:definitions>
  <inkml:trace contextRef="#ctx0" brushRef="#br0">0 0 24575,'6'0'0,"13"0"0,10 0 0,5 0 0,9 0 0,3 0 0,-7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07.115"/>
    </inkml:context>
    <inkml:brush xml:id="br0">
      <inkml:brushProperty name="width" value="0.05" units="cm"/>
      <inkml:brushProperty name="height" value="0.05" units="cm"/>
    </inkml:brush>
  </inkml:definitions>
  <inkml:trace contextRef="#ctx0" brushRef="#br0">1 1828 24575,'9'11'0,"-1"1"0,0 0 0,0 1 0,-2 0 0,1 0 0,8 26 0,0 0 0,-11-31 0,83 211 0,-86-215 0,1-1 0,-1 1 0,1-1 0,0 1 0,-1-1 0,2 1 0,-1-1 0,0 0 0,0 0 0,1 0 0,0-1 0,0 1 0,0 0 0,0-1 0,0 0 0,0 0 0,0 0 0,1 0 0,-1 0 0,1-1 0,-1 1 0,1-1 0,0 0 0,0 0 0,-1 0 0,1-1 0,0 1 0,0-1 0,0 0 0,0 0 0,4-1 0,14-2 0,-1 0 0,1-2 0,-1 0 0,30-13 0,-51 18 0,75-29-187,-1-4-1,-2-3 1,132-87-1,189-182-646,-30-3-46,277-231-1463,-315 276 2343,-52 43-170,-58 54-510,48-13 116,-194 143-1406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10.348"/>
    </inkml:context>
    <inkml:brush xml:id="br0">
      <inkml:brushProperty name="width" value="0.05" units="cm"/>
      <inkml:brushProperty name="height" value="0.05" units="cm"/>
    </inkml:brush>
  </inkml:definitions>
  <inkml:trace contextRef="#ctx0" brushRef="#br0">1 0 24575,'107'8'0,"-48"-1"0,891 119-637,-342-38 316,103-17 158,322-60-673,-391-10 856,-217 29-82,-6 30 12,-293-41 25,655 139 264,-626-122 373,1-7-1,305 16 1,103-44-612,-335-3 0,-152 0 0,125-22 0,68-32 0,-67 13 0,2 8 0,1 9 0,214 1 0,-407 25 0,136-6 0,-126 3 0,0 0 0,1-2 0,-2-1 0,31-11 0,93-48 0,53-20 0,-52 38 0,2 6 0,2 7 0,2 7 0,197-11 0,-165 36-1365,-151 3-5461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12.442"/>
    </inkml:context>
    <inkml:brush xml:id="br0">
      <inkml:brushProperty name="width" value="0.05" units="cm"/>
      <inkml:brushProperty name="height" value="0.05" units="cm"/>
    </inkml:brush>
  </inkml:definitions>
  <inkml:trace contextRef="#ctx0" brushRef="#br0">1 2 24575,'298'-2'83,"475"11"-1174,-261 43 1137,-7 32 75,-303-48-133,131 39 575,-131-27-289,10-5-256,77 18-20,-113-6 2,-113-33 0,105 23 0,-56-30 0,163-1 0,-52-4 0,838 43 0,-316-80-562,-334-23 506,-2-17-1,462-140 1,-683 149 83,-25 7 240,180-31 0,-228 68-1472,-76 13-5611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11.699"/>
    </inkml:context>
    <inkml:brush xml:id="br0">
      <inkml:brushProperty name="width" value="0.05" units="cm"/>
      <inkml:brushProperty name="height" value="0.05" units="cm"/>
      <inkml:brushProperty name="color" value="#FF0066"/>
    </inkml:brush>
  </inkml:definitions>
  <inkml:trace contextRef="#ctx0" brushRef="#br0">2 1010 24575,'-1'98'0,"3"110"0,-2-205 0,0 0 0,1 0 0,-1 0 0,0 0 0,1 0 0,0 0 0,0 0 0,0 0 0,0 0 0,0 0 0,0-1 0,1 1 0,-1 0 0,1-1 0,0 1 0,0-1 0,0 0 0,0 0 0,0 1 0,1-1 0,-1-1 0,1 1 0,-1 0 0,5 2 0,-3-3 0,0 0 0,0-1 0,0 1 0,1-1 0,-1 0 0,0 0 0,0 0 0,0-1 0,1 1 0,-1-1 0,0 0 0,0 0 0,0-1 0,0 1 0,0-1 0,0 0 0,-1 0 0,6-3 0,69-45 0,106-88 0,-75 53 0,331-254-557,333-248-717,-568 452 214,-144 102-4240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14.272"/>
    </inkml:context>
    <inkml:brush xml:id="br0">
      <inkml:brushProperty name="width" value="0.05" units="cm"/>
      <inkml:brushProperty name="height" value="0.05" units="cm"/>
    </inkml:brush>
  </inkml:definitions>
  <inkml:trace contextRef="#ctx0" brushRef="#br0">0 0 24575,'4004'0'-2298,"-3878"0"1315,-86 0-3927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16.355"/>
    </inkml:context>
    <inkml:brush xml:id="br0">
      <inkml:brushProperty name="width" value="0.05" units="cm"/>
      <inkml:brushProperty name="height" value="0.05" units="cm"/>
    </inkml:brush>
  </inkml:definitions>
  <inkml:trace contextRef="#ctx0" brushRef="#br0">1 0 24575,'17'0'0,"41"0"0,51 0 0,49 0 0,26 0 0,22 0 0,-11 0 0,-22 0 0,-23 0 0,-31 0 0,-30 0 0,-24 0 0,-17 0 0,-17 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17.987"/>
    </inkml:context>
    <inkml:brush xml:id="br0">
      <inkml:brushProperty name="width" value="0.05" units="cm"/>
      <inkml:brushProperty name="height" value="0.05" units="cm"/>
    </inkml:brush>
  </inkml:definitions>
  <inkml:trace contextRef="#ctx0" brushRef="#br0">1 0 24575,'19'5'0,"1"0"0,0-2 0,0 0 0,34 0 0,9 1 0,1524 108-1609,-1385-99 1549,-193-13 61,928 53 193,-708-46-1313,-186-7-4479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20.275"/>
    </inkml:context>
    <inkml:brush xml:id="br0">
      <inkml:brushProperty name="width" value="0.05" units="cm"/>
      <inkml:brushProperty name="height" value="0.05" units="cm"/>
    </inkml:brush>
  </inkml:definitions>
  <inkml:trace contextRef="#ctx0" brushRef="#br0">0 36 24575,'12'0'0,"27"0"0,36 0 0,35 0 0,39-6 0,24-2 0,11 1 0,-8 1 0,-10 2 0,-23 1 0,-17 2 0,-18 0 0,-17 1 0,-17 0 0,-16 1 0,-11-1 0,-15 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22.479"/>
    </inkml:context>
    <inkml:brush xml:id="br0">
      <inkml:brushProperty name="width" value="0.05" units="cm"/>
      <inkml:brushProperty name="height" value="0.05" units="cm"/>
    </inkml:brush>
  </inkml:definitions>
  <inkml:trace contextRef="#ctx0" brushRef="#br0">0 242 24575,'33'-7'0,"-11"1"0,63-5 0,1 4 0,136 6 0,31-2 0,-219-1 0,0-2 0,63-19 0,-4 1 0,349-68 0,-329 71-341,1 4 0,0 6-1,185 4 1,-274 8-6485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26.129"/>
    </inkml:context>
    <inkml:brush xml:id="br0">
      <inkml:brushProperty name="width" value="0.05" units="cm"/>
      <inkml:brushProperty name="height" value="0.05" units="cm"/>
    </inkml:brush>
  </inkml:definitions>
  <inkml:trace contextRef="#ctx0" brushRef="#br0">4126 106 24575,'-97'-4'0,"1"-4"0,-157-33 0,119 19 0,-227-9 0,-140 32 0,208 2 0,178-4 0,-226 29 0,-174 106 0,365-89 0,5-6 0,62-19 0,-134 53 0,187-60 0,-24 11 0,-1-1 0,-96 24 0,134-43 0,1 0 0,1 2 0,-1 0 0,1 1 0,0 0 0,-16 12 0,-79 62 0,79-55 0,-2-1 0,-37 21 0,46-34 0,11-5 0,-1 0 0,-20 17 0,29-20 0,-1 1 0,1 0 0,1 1 0,-1-1 0,1 1 0,0 0 0,0 0 0,-4 11 0,0 2 0,2 0 0,1 0 0,0 0 0,1 1 0,1-1 0,0 28 0,2 4 0,7 63 0,-5-104 0,0-1 0,1 0 0,0 1 0,1-1 0,0 0 0,1 0 0,0-1 0,0 1 0,1-1 0,0 0 0,0 0 0,1 0 0,0-1 0,0 0 0,1 0 0,9 8 0,10 4 0,0 0 0,2-2 0,42 20 0,-3-1 0,381 185 0,-427-212 0,0-2 0,1 0 0,0-2 0,-1 0 0,2-2 0,24 2 0,136-6 0,-89-3 0,116 5 0,119-3 0,-284-4 0,-1-1 0,-1-2 0,1-2 0,74-30 0,46-12 0,-135 44 0,-1-2 0,0-1 0,-1-1 0,43-27 0,-42 22 0,1 2 0,1 1 0,50-18 0,73-13 0,305-51 0,-328 89 0,-91 8 0,0-2 0,0-2 0,42-10 0,-66 9 0,-1 0 0,0-1 0,0-1 0,14-9 0,-14 8 0,0 0 0,0 1 0,1 1 0,16-5 0,99-35 0,-97 32 0,0 1 0,0 3 0,68-14 0,-83 21 0,1 0 0,-1-2 0,1 0 0,-1-1 0,31-15 0,76-54 0,-72 41 0,-33 23 0,1 1 0,0 1 0,24-7 0,29-13 0,-70 27 0,-1 0 0,0-1 0,1 1 0,-1-1 0,0 0 0,0 0 0,-1 0 0,1 0 0,-1 0 0,1 0 0,-1-1 0,0 1 0,0-1 0,0 0 0,-1 1 0,0-1 0,1 0 0,-1 0 0,0 0 0,0-6 0,1-10 0,0 0 0,-4-40 0,1 29 0,0-49 0,-4-137 0,5 209 0,-1 1 0,0-1 0,0 1 0,-1-1 0,1 1 0,-2 0 0,1 0 0,-1 0 0,0 0 0,-1 0 0,1 1 0,-1-1 0,-1 1 0,1 0 0,-1 0 0,-7-6 0,5 6 0,-1 1 0,1 0 0,-1 0 0,0 1 0,0 0 0,-1 1 0,1-1 0,-1 2 0,0-1 0,1 1 0,-1 1 0,0-1 0,-12 1 0,-372 5 0,378-3 0,-53 6 0,-1 3 0,2 3 0,0 2 0,-85 33 0,113-36-273,0-1 0,-1-2 0,0-2 0,-64 4 0,72-11-6553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28.746"/>
    </inkml:context>
    <inkml:brush xml:id="br0">
      <inkml:brushProperty name="width" value="0.05" units="cm"/>
      <inkml:brushProperty name="height" value="0.05" units="cm"/>
    </inkml:brush>
  </inkml:definitions>
  <inkml:trace contextRef="#ctx0" brushRef="#br0">0 1 24575,'2942'0'-1365,"-2898"0"-5461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45.278"/>
    </inkml:context>
    <inkml:brush xml:id="br0">
      <inkml:brushProperty name="width" value="0.05" units="cm"/>
      <inkml:brushProperty name="height" value="0.05" units="cm"/>
    </inkml:brush>
  </inkml:definitions>
  <inkml:trace contextRef="#ctx0" brushRef="#br0">1 796 24575,'1'4'0,"0"1"0,0-1 0,0 0 0,1 1 0,0-1 0,0 0 0,0 0 0,0 0 0,1 0 0,-1 0 0,7 6 0,4 9 0,225 366 0,-226-363 0,13 35 0,9 15 0,-33-70 0,-1-1 0,1 1 0,0-1 0,0 1 0,0-1 0,0 0 0,0 0 0,0 0 0,0 1 0,1-1 0,-1 0 0,0 0 0,1 0 0,-1-1 0,1 1 0,-1 0 0,1-1 0,-1 1 0,1 0 0,-1-1 0,1 0 0,0 1 0,-1-1 0,1 0 0,0 0 0,-1 0 0,1 0 0,0 0 0,-1 0 0,1-1 0,-1 1 0,3-1 0,3-2 0,0 0 0,0-1 0,0 1 0,-1-2 0,0 1 0,8-7 0,100-89 0,-20 15 0,678-494-1242,-452 352 926,177-142-1038,-449 334-3925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4:58.948"/>
    </inkml:context>
    <inkml:brush xml:id="br0">
      <inkml:brushProperty name="width" value="0.05" units="cm"/>
      <inkml:brushProperty name="height" value="0.05" units="cm"/>
    </inkml:brush>
  </inkml:definitions>
  <inkml:trace contextRef="#ctx0" brushRef="#br0">0 313 24575,'1872'0'0,"-1299"-34"0,-159 3 0,-259 22 0,291-56 0,396-82 0,-672 130-682,244 8-1,-371 10-6143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5:00.238"/>
    </inkml:context>
    <inkml:brush xml:id="br0">
      <inkml:brushProperty name="width" value="0.05" units="cm"/>
      <inkml:brushProperty name="height" value="0.05" units="cm"/>
    </inkml:brush>
  </inkml:definitions>
  <inkml:trace contextRef="#ctx0" brushRef="#br0">0 0 24575,'24'0'0,"36"0"0,25 0 0,23 6 0,15 8 0,5 1 0,9-1 0,6-4 0,-6 3 0,-1-1 0,-1-3 0,-6-2 0,-7-3 0,-13-2 0,-19-1 0,-19-2 0,-16 1 0,-17-1-8191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13.876"/>
    </inkml:context>
    <inkml:brush xml:id="br0">
      <inkml:brushProperty name="width" value="0.05" units="cm"/>
      <inkml:brushProperty name="height" value="0.05" units="cm"/>
      <inkml:brushProperty name="color" value="#FF0066"/>
    </inkml:brush>
  </inkml:definitions>
  <inkml:trace contextRef="#ctx0" brushRef="#br0">0 1 24575,'1102'0'-1365,"-1070"0"-5461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5:02.819"/>
    </inkml:context>
    <inkml:brush xml:id="br0">
      <inkml:brushProperty name="width" value="0.05" units="cm"/>
      <inkml:brushProperty name="height" value="0.05" units="cm"/>
    </inkml:brush>
  </inkml:definitions>
  <inkml:trace contextRef="#ctx0" brushRef="#br0">1 167 24575,'6'6'0,"0"1"0,-1 0 0,0 0 0,0 0 0,0 0 0,-1 1 0,0 0 0,0 0 0,-1 0 0,4 17 0,-1 3 0,4 59 0,-8-63 0,0-1 0,1 0 0,11 39 0,-7-43 0,0-1 0,0 0 0,2 0 0,12 20 0,-17-33 0,-1 0 0,1 0 0,0 0 0,0-1 0,1 0 0,-1 0 0,1 0 0,0 0 0,0-1 0,0 0 0,1 0 0,-1 0 0,1-1 0,0 1 0,-1-1 0,1-1 0,0 1 0,6 0 0,21 0 0,-1-1 0,37-3 0,-18-1 0,-40 2 0,0 0 0,0-1 0,0 0 0,-1-1 0,1 0 0,-1 0 0,1-1 0,-1-1 0,12-7 0,8-7 0,42-34 0,-13 8 0,63-38 0,79-56 0,-147 97 0,78-77 0,-109 95-273,1 2 0,0 0 0,2 2 0,46-28 0,-48 35-6553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5:05.155"/>
    </inkml:context>
    <inkml:brush xml:id="br0">
      <inkml:brushProperty name="width" value="0.05" units="cm"/>
      <inkml:brushProperty name="height" value="0.05" units="cm"/>
    </inkml:brush>
  </inkml:definitions>
  <inkml:trace contextRef="#ctx0" brushRef="#br0">1 176 24575,'0'52'0,"1"63"0,0-112 0,-1 1 0,1-1 0,-1 1 0,1-1 0,0 0 0,0 1 0,1-1 0,-1 0 0,1 0 0,0 1 0,-1-1 0,1-1 0,1 1 0,-1 0 0,0 0 0,1-1 0,-1 1 0,1-1 0,0 0 0,0 0 0,0 0 0,0 0 0,0 0 0,0-1 0,0 0 0,1 1 0,-1-1 0,0 0 0,6 1 0,8 0 0,1 0 0,-1-1 0,0-1 0,31-3 0,-48 3 0,19-2 0,0-1 0,0-1 0,0-1 0,31-12 0,70-38 0,-78 35 0,94-45 0,186-94 0,-312 154-98,5-3-155,0 0-1,-1-1 1,0-1-1,23-20 1,-18 9-6573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5:07.271"/>
    </inkml:context>
    <inkml:brush xml:id="br0">
      <inkml:brushProperty name="width" value="0.05" units="cm"/>
      <inkml:brushProperty name="height" value="0.05" units="cm"/>
    </inkml:brush>
  </inkml:definitions>
  <inkml:trace contextRef="#ctx0" brushRef="#br0">1 1 24575,'18'5'0,"0"-1"0,0 0 0,0-1 0,23 0 0,-4 0 0,385 35 0,158 18 0,-344-37 0,262-13 0,-321-8 0,588 0-1365,-728 2-5461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5:09.661"/>
    </inkml:context>
    <inkml:brush xml:id="br0">
      <inkml:brushProperty name="width" value="0.05" units="cm"/>
      <inkml:brushProperty name="height" value="0.05" units="cm"/>
    </inkml:brush>
  </inkml:definitions>
  <inkml:trace contextRef="#ctx0" brushRef="#br0">0 71 24575,'2312'0'-937,"-1217"-35"225,123 0-1458,-1166 35-2202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5:10.956"/>
    </inkml:context>
    <inkml:brush xml:id="br0">
      <inkml:brushProperty name="width" value="0.05" units="cm"/>
      <inkml:brushProperty name="height" value="0.05" units="cm"/>
    </inkml:brush>
  </inkml:definitions>
  <inkml:trace contextRef="#ctx0" brushRef="#br0">0 1 24575,'41'0'0,"72"0"0,57 0 0,29 0 0,17 0-1474,5 0 1474,1 0 0,3 0 0,-7 0 0,-18 0 0,-19 0 0,-34 0 0,-37 0 479,-31 0-479,-23 0 245,-22 0-7686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15.914"/>
    </inkml:context>
    <inkml:brush xml:id="br0">
      <inkml:brushProperty name="width" value="0.05" units="cm"/>
      <inkml:brushProperty name="height" value="0.05" units="cm"/>
      <inkml:brushProperty name="color" value="#FF0066"/>
    </inkml:brush>
  </inkml:definitions>
  <inkml:trace contextRef="#ctx0" brushRef="#br0">0 96 24575,'236'2'0,"256"-5"0,-305-13 0,10 0 0,-148 11-42,-1-1 0,83-23-1,-64 13-1195,-36 9-5588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18.815"/>
    </inkml:context>
    <inkml:brush xml:id="br0">
      <inkml:brushProperty name="width" value="0.05" units="cm"/>
      <inkml:brushProperty name="height" value="0.05" units="cm"/>
      <inkml:brushProperty name="color" value="#FF0066"/>
    </inkml:brush>
  </inkml:definitions>
  <inkml:trace contextRef="#ctx0" brushRef="#br0">1 138 24575,'1410'0'0,"-831"-49"0,-534 43 0,52-5 0,119-19 0,33-8-1365,-207 35-5461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21.411"/>
    </inkml:context>
    <inkml:brush xml:id="br0">
      <inkml:brushProperty name="width" value="0.05" units="cm"/>
      <inkml:brushProperty name="height" value="0.05" units="cm"/>
      <inkml:brushProperty name="color" value="#FF0066"/>
    </inkml:brush>
  </inkml:definitions>
  <inkml:trace contextRef="#ctx0" brushRef="#br0">1 0 24575,'1305'0'-1365,"-1276"0"-5461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24.398"/>
    </inkml:context>
    <inkml:brush xml:id="br0">
      <inkml:brushProperty name="width" value="0.05" units="cm"/>
      <inkml:brushProperty name="height" value="0.05" units="cm"/>
      <inkml:brushProperty name="color" value="#FF0066"/>
    </inkml:brush>
  </inkml:definitions>
  <inkml:trace contextRef="#ctx0" brushRef="#br0">0 594 24575,'2'30'0,"1"-1"0,2 1 0,12 44 0,-16-70 0,-1 0 0,1-1 0,0 1 0,0-1 0,1 1 0,-1-1 0,1 1 0,-1-1 0,1 0 0,0 0 0,0 0 0,0 0 0,1 0 0,-1 0 0,1 0 0,0-1 0,0 0 0,0 1 0,0-1 0,0 0 0,0 0 0,0-1 0,1 1 0,-1-1 0,0 1 0,1-1 0,0 0 0,-1 0 0,1-1 0,0 1 0,-1-1 0,1 0 0,0 0 0,-1 0 0,1 0 0,0-1 0,-1 1 0,1-1 0,0 0 0,-1 0 0,7-3 0,7-5 0,1-1 0,-2 0 0,0-1 0,27-24 0,-27 22 0,493-432 0,-475 414 0,56-56-3,-51 48-451,1 2 0,56-41 0,-64 58-6372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26.423"/>
    </inkml:context>
    <inkml:brush xml:id="br0">
      <inkml:brushProperty name="width" value="0.05" units="cm"/>
      <inkml:brushProperty name="height" value="0.05" units="cm"/>
      <inkml:brushProperty name="color" value="#FF0066"/>
    </inkml:brush>
  </inkml:definitions>
  <inkml:trace contextRef="#ctx0" brushRef="#br0">1 35 24575,'1075'0'0,"-838"-17"0,-43 1 0,90 15-1365,-256 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0:33.354"/>
    </inkml:context>
    <inkml:brush xml:id="br0">
      <inkml:brushProperty name="width" value="0.05" units="cm"/>
      <inkml:brushProperty name="height" value="0.05" units="cm"/>
      <inkml:brushProperty name="color" value="#FF0066"/>
    </inkml:brush>
  </inkml:definitions>
  <inkml:trace contextRef="#ctx0" brushRef="#br0">1 70 24575,'1532'0'0,"-1436"-5"0,129-22 0,10-1 0,266 18-1365,-471 11-5461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2616200"/>
            <a:ext cx="10464800" cy="2540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207000"/>
            <a:ext cx="10464800" cy="166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5715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Type a quote here.”"/>
          <p:cNvSpPr txBox="1">
            <a:spLocks noGrp="1"/>
          </p:cNvSpPr>
          <p:nvPr>
            <p:ph type="body" sz="quarter" idx="22"/>
          </p:nvPr>
        </p:nvSpPr>
        <p:spPr>
          <a:xfrm>
            <a:off x="1270000" y="4518049"/>
            <a:ext cx="10464800" cy="717502"/>
          </a:xfrm>
          <a:prstGeom prst="rect">
            <a:avLst/>
          </a:prstGeom>
        </p:spPr>
        <p:txBody>
          <a:bodyPr>
            <a:spAutoFit/>
          </a:bodyPr>
          <a:lstStyle>
            <a:lvl1pPr marL="0" indent="0" algn="ctr">
              <a:spcBef>
                <a:spcPts val="2400"/>
              </a:spcBef>
              <a:buSzTx/>
              <a:buNone/>
              <a:defRPr sz="3800"/>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769775" y="-216731"/>
            <a:ext cx="14960601" cy="10287001"/>
          </a:xfrm>
          <a:prstGeom prst="rect">
            <a:avLst/>
          </a:prstGeom>
          <a:ln w="88900"/>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358900" y="-1143000"/>
            <a:ext cx="14668500" cy="10058400"/>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1181100" y="6794500"/>
            <a:ext cx="10642600" cy="1511300"/>
          </a:xfrm>
          <a:prstGeom prst="rect">
            <a:avLst/>
          </a:prstGeom>
        </p:spPr>
        <p:txBody>
          <a:bodyPr/>
          <a:lstStyle/>
          <a:p>
            <a:r>
              <a:t>Title Text</a:t>
            </a:r>
          </a:p>
        </p:txBody>
      </p:sp>
      <p:sp>
        <p:nvSpPr>
          <p:cNvPr id="22" name="Body Level One…"/>
          <p:cNvSpPr txBox="1">
            <a:spLocks noGrp="1"/>
          </p:cNvSpPr>
          <p:nvPr>
            <p:ph type="body" sz="quarter" idx="1"/>
          </p:nvPr>
        </p:nvSpPr>
        <p:spPr>
          <a:xfrm>
            <a:off x="1181100" y="8382000"/>
            <a:ext cx="10642600" cy="9398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606800"/>
            <a:ext cx="10464800" cy="2540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044700" y="-25400"/>
            <a:ext cx="12534901" cy="8648700"/>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609600" y="1155700"/>
            <a:ext cx="5994400" cy="3568700"/>
          </a:xfrm>
          <a:prstGeom prst="rect">
            <a:avLst/>
          </a:prstGeom>
        </p:spPr>
        <p:txBody>
          <a:bodyPr anchor="b"/>
          <a:lstStyle>
            <a:lvl1pPr>
              <a:defRPr sz="5800"/>
            </a:lvl1pPr>
          </a:lstStyle>
          <a:p>
            <a:r>
              <a:t>Title Text</a:t>
            </a:r>
          </a:p>
        </p:txBody>
      </p:sp>
      <p:sp>
        <p:nvSpPr>
          <p:cNvPr id="40" name="Body Level One…"/>
          <p:cNvSpPr txBox="1">
            <a:spLocks noGrp="1"/>
          </p:cNvSpPr>
          <p:nvPr>
            <p:ph type="body" sz="quarter" idx="1"/>
          </p:nvPr>
        </p:nvSpPr>
        <p:spPr>
          <a:xfrm>
            <a:off x="609600" y="4762500"/>
            <a:ext cx="5994400" cy="3568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270000" y="2768600"/>
            <a:ext cx="10464800" cy="574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3543300" y="2018930"/>
            <a:ext cx="10299700" cy="7112001"/>
          </a:xfrm>
          <a:prstGeom prst="rect">
            <a:avLst/>
          </a:prstGeom>
          <a:ln w="9525">
            <a:round/>
          </a:ln>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00" y="2946400"/>
            <a:ext cx="5270500" cy="6096000"/>
          </a:xfrm>
          <a:prstGeom prst="rect">
            <a:avLst/>
          </a:prstGeom>
        </p:spPr>
        <p:txBody>
          <a:bodyPr/>
          <a:lstStyle>
            <a:lvl1pPr marL="482600" indent="-482600">
              <a:spcBef>
                <a:spcPts val="3200"/>
              </a:spcBef>
              <a:buBlip>
                <a:blip r:embed="rId2"/>
              </a:buBlip>
              <a:defRPr sz="3200"/>
            </a:lvl1pPr>
            <a:lvl2pPr marL="965200" indent="-482600">
              <a:spcBef>
                <a:spcPts val="3200"/>
              </a:spcBef>
              <a:buBlip>
                <a:blip r:embed="rId2"/>
              </a:buBlip>
              <a:defRPr sz="3200"/>
            </a:lvl2pPr>
            <a:lvl3pPr marL="1447800" indent="-482600">
              <a:spcBef>
                <a:spcPts val="3200"/>
              </a:spcBef>
              <a:buBlip>
                <a:blip r:embed="rId2"/>
              </a:buBlip>
              <a:defRPr sz="3200"/>
            </a:lvl3pPr>
            <a:lvl4pPr marL="1930400" indent="-482600">
              <a:spcBef>
                <a:spcPts val="3200"/>
              </a:spcBef>
              <a:buBlip>
                <a:blip r:embed="rId2"/>
              </a:buBlip>
              <a:defRPr sz="3200"/>
            </a:lvl4pPr>
            <a:lvl5pPr marL="2413000" indent="-482600">
              <a:spcBef>
                <a:spcPts val="32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256723" y="9197831"/>
            <a:ext cx="409839" cy="45416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4703923" y="3389019"/>
            <a:ext cx="9639301" cy="6401759"/>
          </a:xfrm>
          <a:prstGeom prst="rect">
            <a:avLst/>
          </a:prstGeom>
          <a:ln w="9525">
            <a:round/>
          </a:ln>
        </p:spPr>
        <p:txBody>
          <a:bodyPr lIns="91439" tIns="45719" rIns="91439" bIns="45719" anchor="t">
            <a:noAutofit/>
          </a:bodyPr>
          <a:lstStyle/>
          <a:p>
            <a:endParaRPr/>
          </a:p>
        </p:txBody>
      </p:sp>
      <p:sp>
        <p:nvSpPr>
          <p:cNvPr id="84" name="Image"/>
          <p:cNvSpPr>
            <a:spLocks noGrp="1"/>
          </p:cNvSpPr>
          <p:nvPr>
            <p:ph type="pic" sz="half" idx="22"/>
          </p:nvPr>
        </p:nvSpPr>
        <p:spPr>
          <a:xfrm rot="21600000">
            <a:off x="7281774" y="-1330382"/>
            <a:ext cx="4978401" cy="6332526"/>
          </a:xfrm>
          <a:prstGeom prst="rect">
            <a:avLst/>
          </a:prstGeom>
          <a:ln w="9525">
            <a:round/>
          </a:ln>
        </p:spPr>
        <p:txBody>
          <a:bodyPr lIns="91439" tIns="45719" rIns="91439" bIns="45719" anchor="t">
            <a:noAutofit/>
          </a:bodyPr>
          <a:lstStyle/>
          <a:p>
            <a:endParaRPr/>
          </a:p>
        </p:txBody>
      </p:sp>
      <p:sp>
        <p:nvSpPr>
          <p:cNvPr id="85" name="Image"/>
          <p:cNvSpPr>
            <a:spLocks noGrp="1"/>
          </p:cNvSpPr>
          <p:nvPr>
            <p:ph type="pic" idx="23"/>
          </p:nvPr>
        </p:nvSpPr>
        <p:spPr>
          <a:xfrm rot="21600000">
            <a:off x="-3213100" y="762000"/>
            <a:ext cx="12280900" cy="8496301"/>
          </a:xfrm>
          <a:prstGeom prst="rect">
            <a:avLst/>
          </a:prstGeom>
          <a:ln w="9525">
            <a:round/>
          </a:ln>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297011" y="9197831"/>
            <a:ext cx="409839" cy="454169"/>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9pPr>
    </p:titleStyle>
    <p:bodyStyle>
      <a:lvl1pPr marL="349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1pPr>
      <a:lvl2pPr marL="920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2pPr>
      <a:lvl3pPr marL="1492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3pPr>
      <a:lvl4pPr marL="2063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4pPr>
      <a:lvl5pPr marL="2635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5pPr>
      <a:lvl6pPr marL="3206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6pPr>
      <a:lvl7pPr marL="3778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7pPr>
      <a:lvl8pPr marL="4349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8pPr>
      <a:lvl9pPr marL="4921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9pPr>
    </p:bodyStyle>
    <p:otherStyle>
      <a:lvl1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25.png"/><Relationship Id="rId7" Type="http://schemas.openxmlformats.org/officeDocument/2006/relationships/customXml" Target="../ink/ink3.xml"/><Relationship Id="rId12" Type="http://schemas.openxmlformats.org/officeDocument/2006/relationships/image" Target="../media/image14.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9.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4.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customXml" Target="../ink/ink5.xml"/><Relationship Id="rId24" Type="http://schemas.openxmlformats.org/officeDocument/2006/relationships/image" Target="../media/image20.png"/><Relationship Id="rId32" Type="http://schemas.openxmlformats.org/officeDocument/2006/relationships/image" Target="../media/image24.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0.png"/><Relationship Id="rId9" Type="http://schemas.openxmlformats.org/officeDocument/2006/relationships/customXml" Target="../ink/ink4.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3.xml"/><Relationship Id="rId30" Type="http://schemas.openxmlformats.org/officeDocument/2006/relationships/image" Target="../media/image23.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22.xml"/><Relationship Id="rId18" Type="http://schemas.openxmlformats.org/officeDocument/2006/relationships/image" Target="../media/image34.png"/><Relationship Id="rId3" Type="http://schemas.openxmlformats.org/officeDocument/2006/relationships/customXml" Target="../ink/ink17.xml"/><Relationship Id="rId21" Type="http://schemas.openxmlformats.org/officeDocument/2006/relationships/customXml" Target="../ink/ink26.xml"/><Relationship Id="rId7" Type="http://schemas.openxmlformats.org/officeDocument/2006/relationships/customXml" Target="../ink/ink19.xml"/><Relationship Id="rId12" Type="http://schemas.openxmlformats.org/officeDocument/2006/relationships/image" Target="../media/image31.png"/><Relationship Id="rId17" Type="http://schemas.openxmlformats.org/officeDocument/2006/relationships/customXml" Target="../ink/ink24.xml"/><Relationship Id="rId2" Type="http://schemas.openxmlformats.org/officeDocument/2006/relationships/image" Target="../media/image3.png"/><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customXml" Target="../ink/ink21.xml"/><Relationship Id="rId24" Type="http://schemas.openxmlformats.org/officeDocument/2006/relationships/image" Target="../media/image37.png"/><Relationship Id="rId5" Type="http://schemas.openxmlformats.org/officeDocument/2006/relationships/customXml" Target="../ink/ink18.xml"/><Relationship Id="rId15" Type="http://schemas.openxmlformats.org/officeDocument/2006/relationships/customXml" Target="../ink/ink23.xml"/><Relationship Id="rId23" Type="http://schemas.openxmlformats.org/officeDocument/2006/relationships/customXml" Target="../ink/ink27.xml"/><Relationship Id="rId10" Type="http://schemas.openxmlformats.org/officeDocument/2006/relationships/image" Target="../media/image30.png"/><Relationship Id="rId19" Type="http://schemas.openxmlformats.org/officeDocument/2006/relationships/customXml" Target="../ink/ink25.xml"/><Relationship Id="rId4" Type="http://schemas.openxmlformats.org/officeDocument/2006/relationships/image" Target="../media/image27.png"/><Relationship Id="rId9" Type="http://schemas.openxmlformats.org/officeDocument/2006/relationships/customXml" Target="../ink/ink20.xml"/><Relationship Id="rId14" Type="http://schemas.openxmlformats.org/officeDocument/2006/relationships/image" Target="../media/image32.png"/><Relationship Id="rId22"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customXml" Target="../ink/ink32.xml"/><Relationship Id="rId17" Type="http://schemas.openxmlformats.org/officeDocument/2006/relationships/image" Target="../media/image45.png"/><Relationship Id="rId2" Type="http://schemas.openxmlformats.org/officeDocument/2006/relationships/image" Target="../media/image38.png"/><Relationship Id="rId16" Type="http://schemas.openxmlformats.org/officeDocument/2006/relationships/customXml" Target="../ink/ink34.xml"/><Relationship Id="rId1" Type="http://schemas.openxmlformats.org/officeDocument/2006/relationships/slideLayout" Target="../slideLayouts/slideLayout6.xml"/><Relationship Id="rId6" Type="http://schemas.openxmlformats.org/officeDocument/2006/relationships/customXml" Target="../ink/ink29.xm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4.png"/><Relationship Id="rId10" Type="http://schemas.openxmlformats.org/officeDocument/2006/relationships/customXml" Target="../ink/ink31.xml"/><Relationship Id="rId4" Type="http://schemas.openxmlformats.org/officeDocument/2006/relationships/customXml" Target="../ink/ink28.xml"/><Relationship Id="rId9" Type="http://schemas.openxmlformats.org/officeDocument/2006/relationships/image" Target="../media/image41.png"/><Relationship Id="rId14" Type="http://schemas.openxmlformats.org/officeDocument/2006/relationships/customXml" Target="../ink/ink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hapter-5…"/>
          <p:cNvSpPr txBox="1">
            <a:spLocks noGrp="1"/>
          </p:cNvSpPr>
          <p:nvPr>
            <p:ph type="ctrTitle"/>
          </p:nvPr>
        </p:nvSpPr>
        <p:spPr>
          <a:xfrm>
            <a:off x="1270000" y="2438668"/>
            <a:ext cx="10464800" cy="2412733"/>
          </a:xfrm>
          <a:prstGeom prst="rect">
            <a:avLst/>
          </a:prstGeom>
        </p:spPr>
        <p:txBody>
          <a:bodyPr anchor="ctr"/>
          <a:lstStyle/>
          <a:p>
            <a:pPr>
              <a:defRPr>
                <a:solidFill>
                  <a:schemeClr val="accent5"/>
                </a:solidFill>
              </a:defRPr>
            </a:pPr>
            <a:r>
              <a:rPr dirty="0"/>
              <a:t>Chapter-5</a:t>
            </a:r>
          </a:p>
          <a:p>
            <a:r>
              <a:rPr dirty="0"/>
              <a:t>User-Defined Functions</a:t>
            </a:r>
          </a:p>
        </p:txBody>
      </p:sp>
      <p:sp>
        <p:nvSpPr>
          <p:cNvPr id="2" name="Text Placeholder 1"/>
          <p:cNvSpPr>
            <a:spLocks noGrp="1"/>
          </p:cNvSpPr>
          <p:nvPr>
            <p:ph type="body" sz="quarter" idx="1"/>
          </p:nvPr>
        </p:nvSpPr>
        <p:spPr/>
        <p:txBody>
          <a:bodyPr/>
          <a:lstStyle/>
          <a:p>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Optional Arguments"/>
          <p:cNvSpPr txBox="1">
            <a:spLocks noGrp="1"/>
          </p:cNvSpPr>
          <p:nvPr>
            <p:ph type="title"/>
          </p:nvPr>
        </p:nvSpPr>
        <p:spPr>
          <a:xfrm>
            <a:off x="1270000" y="3510"/>
            <a:ext cx="10464800" cy="2540001"/>
          </a:xfrm>
          <a:prstGeom prst="rect">
            <a:avLst/>
          </a:prstGeom>
        </p:spPr>
        <p:txBody>
          <a:bodyPr/>
          <a:lstStyle/>
          <a:p>
            <a:pPr lvl="1"/>
            <a:r>
              <a:t>Optional Arguments</a:t>
            </a:r>
          </a:p>
        </p:txBody>
      </p:sp>
      <p:sp>
        <p:nvSpPr>
          <p:cNvPr id="162" name="nargin - returns the number of actual input arguments…"/>
          <p:cNvSpPr txBox="1">
            <a:spLocks noGrp="1"/>
          </p:cNvSpPr>
          <p:nvPr>
            <p:ph type="body" idx="1"/>
          </p:nvPr>
        </p:nvSpPr>
        <p:spPr>
          <a:xfrm>
            <a:off x="831273" y="1985050"/>
            <a:ext cx="11222182" cy="7307500"/>
          </a:xfrm>
          <a:prstGeom prst="rect">
            <a:avLst/>
          </a:prstGeom>
        </p:spPr>
        <p:txBody>
          <a:bodyPr>
            <a:normAutofit/>
          </a:bodyPr>
          <a:lstStyle/>
          <a:p>
            <a:pPr marL="331787" indent="-331787">
              <a:buBlip>
                <a:blip r:embed="rId2"/>
              </a:buBlip>
            </a:pPr>
            <a:r>
              <a:rPr sz="2800" dirty="0" err="1">
                <a:solidFill>
                  <a:schemeClr val="accent6"/>
                </a:solidFill>
              </a:rPr>
              <a:t>nargin</a:t>
            </a:r>
            <a:r>
              <a:rPr sz="2800" dirty="0"/>
              <a:t> - returns the number of actual input arguments</a:t>
            </a:r>
          </a:p>
          <a:p>
            <a:pPr marL="331787" indent="-331787">
              <a:buBlip>
                <a:blip r:embed="rId2"/>
              </a:buBlip>
            </a:pPr>
            <a:r>
              <a:rPr sz="2800" dirty="0" err="1">
                <a:solidFill>
                  <a:schemeClr val="accent6"/>
                </a:solidFill>
              </a:rPr>
              <a:t>nargout</a:t>
            </a:r>
            <a:r>
              <a:rPr sz="2800" dirty="0"/>
              <a:t> - returns the number of actual output arguments</a:t>
            </a:r>
          </a:p>
          <a:p>
            <a:pPr marL="331787" indent="-331787">
              <a:buBlip>
                <a:blip r:embed="rId2"/>
              </a:buBlip>
            </a:pPr>
            <a:r>
              <a:rPr sz="2800" dirty="0" err="1">
                <a:solidFill>
                  <a:schemeClr val="accent6"/>
                </a:solidFill>
              </a:rPr>
              <a:t>nargchk</a:t>
            </a:r>
            <a:r>
              <a:rPr sz="2800" dirty="0">
                <a:solidFill>
                  <a:schemeClr val="accent6"/>
                </a:solidFill>
              </a:rPr>
              <a:t>(</a:t>
            </a:r>
            <a:r>
              <a:rPr sz="2800" dirty="0" err="1">
                <a:solidFill>
                  <a:schemeClr val="accent6"/>
                </a:solidFill>
              </a:rPr>
              <a:t>min_args</a:t>
            </a:r>
            <a:r>
              <a:rPr sz="2800" dirty="0">
                <a:solidFill>
                  <a:schemeClr val="accent6"/>
                </a:solidFill>
              </a:rPr>
              <a:t>, </a:t>
            </a:r>
            <a:r>
              <a:rPr sz="2800" dirty="0" err="1">
                <a:solidFill>
                  <a:schemeClr val="accent6"/>
                </a:solidFill>
              </a:rPr>
              <a:t>max_args</a:t>
            </a:r>
            <a:r>
              <a:rPr sz="2800" dirty="0">
                <a:solidFill>
                  <a:schemeClr val="accent6"/>
                </a:solidFill>
              </a:rPr>
              <a:t>, </a:t>
            </a:r>
            <a:r>
              <a:rPr sz="2800" dirty="0" err="1">
                <a:solidFill>
                  <a:schemeClr val="accent6"/>
                </a:solidFill>
              </a:rPr>
              <a:t>actual_num_args</a:t>
            </a:r>
            <a:r>
              <a:rPr sz="2800" dirty="0">
                <a:solidFill>
                  <a:schemeClr val="accent6"/>
                </a:solidFill>
              </a:rPr>
              <a:t>)</a:t>
            </a:r>
            <a:r>
              <a:rPr sz="2800" dirty="0"/>
              <a:t> - return a standard error message if a function is called with too few or too many arguments.</a:t>
            </a:r>
          </a:p>
          <a:p>
            <a:pPr marL="331787" indent="-331787">
              <a:buBlip>
                <a:blip r:embed="rId2"/>
              </a:buBlip>
            </a:pPr>
            <a:r>
              <a:rPr sz="2800" dirty="0">
                <a:solidFill>
                  <a:schemeClr val="accent6"/>
                </a:solidFill>
              </a:rPr>
              <a:t>error(‘msg’)</a:t>
            </a:r>
            <a:r>
              <a:rPr sz="2800" dirty="0"/>
              <a:t> - display error message and abort the function to producing the error.</a:t>
            </a:r>
          </a:p>
          <a:p>
            <a:pPr marL="331787" indent="-331787">
              <a:buBlip>
                <a:blip r:embed="rId2"/>
              </a:buBlip>
            </a:pPr>
            <a:r>
              <a:rPr sz="2800" dirty="0">
                <a:solidFill>
                  <a:schemeClr val="accent6"/>
                </a:solidFill>
              </a:rPr>
              <a:t>warning(‘msg’)</a:t>
            </a:r>
            <a:r>
              <a:rPr sz="2800" dirty="0"/>
              <a:t> - display warning message and continue function execution.</a:t>
            </a:r>
          </a:p>
          <a:p>
            <a:pPr marL="331787" indent="-331787">
              <a:buBlip>
                <a:blip r:embed="rId2"/>
              </a:buBlip>
            </a:pPr>
            <a:r>
              <a:rPr sz="2800" dirty="0" err="1">
                <a:solidFill>
                  <a:schemeClr val="accent6"/>
                </a:solidFill>
              </a:rPr>
              <a:t>inputname</a:t>
            </a:r>
            <a:r>
              <a:rPr sz="2800" dirty="0">
                <a:solidFill>
                  <a:schemeClr val="accent6"/>
                </a:solidFill>
              </a:rPr>
              <a:t>(argn0)</a:t>
            </a:r>
            <a:r>
              <a:rPr sz="2800" dirty="0"/>
              <a:t> - returns the actual name of the variable that corresponds to a particular argument number.</a:t>
            </a:r>
          </a:p>
          <a:p>
            <a:pPr marL="331787" indent="-331787">
              <a:buBlip>
                <a:blip r:embed="rId2"/>
              </a:buBlip>
            </a:pPr>
            <a:endParaRPr sz="2800" dirty="0"/>
          </a:p>
          <a:p>
            <a:pPr marL="0" indent="0">
              <a:buSzTx/>
              <a:buNone/>
            </a:pPr>
            <a:r>
              <a:rPr sz="2800" dirty="0"/>
              <a:t>In new version of MATLAB, instead of </a:t>
            </a:r>
            <a:r>
              <a:rPr sz="2800" dirty="0" err="1">
                <a:solidFill>
                  <a:schemeClr val="accent6"/>
                </a:solidFill>
              </a:rPr>
              <a:t>nargchk</a:t>
            </a:r>
            <a:r>
              <a:rPr sz="2800" dirty="0">
                <a:solidFill>
                  <a:schemeClr val="accent6"/>
                </a:solidFill>
              </a:rPr>
              <a:t>()</a:t>
            </a:r>
            <a:r>
              <a:rPr sz="2800" dirty="0"/>
              <a:t> function </a:t>
            </a:r>
            <a:r>
              <a:rPr sz="2800" dirty="0" err="1">
                <a:solidFill>
                  <a:schemeClr val="accent6"/>
                </a:solidFill>
              </a:rPr>
              <a:t>narginchk</a:t>
            </a:r>
            <a:r>
              <a:rPr sz="2800" dirty="0">
                <a:solidFill>
                  <a:schemeClr val="accent6"/>
                </a:solidFill>
              </a:rPr>
              <a:t>(</a:t>
            </a:r>
            <a:r>
              <a:rPr sz="2800" dirty="0" err="1">
                <a:solidFill>
                  <a:schemeClr val="accent6"/>
                </a:solidFill>
              </a:rPr>
              <a:t>min_args</a:t>
            </a:r>
            <a:r>
              <a:rPr sz="2800" dirty="0">
                <a:solidFill>
                  <a:schemeClr val="accent6"/>
                </a:solidFill>
              </a:rPr>
              <a:t>, </a:t>
            </a:r>
            <a:r>
              <a:rPr sz="2800" dirty="0" err="1">
                <a:solidFill>
                  <a:schemeClr val="accent6"/>
                </a:solidFill>
              </a:rPr>
              <a:t>max_args</a:t>
            </a:r>
            <a:r>
              <a:rPr sz="2800" dirty="0">
                <a:solidFill>
                  <a:schemeClr val="accent6"/>
                </a:solidFill>
              </a:rPr>
              <a:t>)</a:t>
            </a:r>
            <a:r>
              <a:rPr sz="2800" dirty="0"/>
              <a:t> and </a:t>
            </a:r>
            <a:r>
              <a:rPr sz="2800" dirty="0" err="1">
                <a:solidFill>
                  <a:schemeClr val="accent6"/>
                </a:solidFill>
              </a:rPr>
              <a:t>nargoutchk</a:t>
            </a:r>
            <a:r>
              <a:rPr sz="2800" dirty="0">
                <a:solidFill>
                  <a:schemeClr val="accent6"/>
                </a:solidFill>
              </a:rPr>
              <a:t>(</a:t>
            </a:r>
            <a:r>
              <a:rPr sz="2800" dirty="0" err="1">
                <a:solidFill>
                  <a:schemeClr val="accent6"/>
                </a:solidFill>
              </a:rPr>
              <a:t>min_args</a:t>
            </a:r>
            <a:r>
              <a:rPr sz="2800" dirty="0">
                <a:solidFill>
                  <a:schemeClr val="accent6"/>
                </a:solidFill>
              </a:rPr>
              <a:t>, </a:t>
            </a:r>
            <a:r>
              <a:rPr sz="2800" dirty="0" err="1">
                <a:solidFill>
                  <a:schemeClr val="accent6"/>
                </a:solidFill>
              </a:rPr>
              <a:t>max_args</a:t>
            </a:r>
            <a:r>
              <a:rPr sz="2800" dirty="0">
                <a:solidFill>
                  <a:schemeClr val="accent6"/>
                </a:solidFill>
              </a:rPr>
              <a:t>)</a:t>
            </a:r>
            <a:r>
              <a:rPr sz="2800" dirty="0"/>
              <a:t> functions are used.</a:t>
            </a:r>
          </a:p>
        </p:txBody>
      </p:sp>
      <p:sp>
        <p:nvSpPr>
          <p:cNvPr id="16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area.m…"/>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area.m</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rPr>
                <a:solidFill>
                  <a:srgbClr val="0433FF"/>
                </a:solidFill>
              </a:rPr>
              <a:t>function</a:t>
            </a:r>
            <a:r>
              <a:t> [value, type] = area(length, width)</a:t>
            </a:r>
          </a:p>
          <a:p>
            <a:pPr marL="0" indent="0">
              <a:spcBef>
                <a:spcPts val="0"/>
              </a:spcBef>
              <a:buSzTx/>
              <a:buNone/>
              <a:defRPr sz="1600">
                <a:solidFill>
                  <a:srgbClr val="4A874E"/>
                </a:solidFill>
                <a:latin typeface="Courier"/>
                <a:ea typeface="Courier"/>
                <a:cs typeface="Courier"/>
                <a:sym typeface="Courier"/>
              </a:defRPr>
            </a:pPr>
            <a:r>
              <a:t>%AREA Calculate the area and gives type of the object</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Function AREA calculates the area of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Rectangle or Square and also return type of the object</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Calling sequence: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[value, type] = area(length, width)</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Define variables: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length		—— length of square/rectangle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width 		—— width of square/rectangle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area			—— area of square/rectangle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type  		—— type of object</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endParaRPr>
              <a:solidFill>
                <a:srgbClr val="000000"/>
              </a:solidFill>
            </a:endParaRPr>
          </a:p>
          <a:p>
            <a:pPr marL="0" indent="0">
              <a:spcBef>
                <a:spcPts val="0"/>
              </a:spcBef>
              <a:buSzTx/>
              <a:buNone/>
              <a:defRPr sz="1600">
                <a:solidFill>
                  <a:srgbClr val="000000"/>
                </a:solidFill>
                <a:latin typeface="Courier"/>
                <a:ea typeface="Courier"/>
                <a:cs typeface="Courier"/>
                <a:sym typeface="Courier"/>
              </a:defRPr>
            </a:pPr>
            <a:r>
              <a:t>    msg = nargchk(1,2,nargin);</a:t>
            </a:r>
          </a:p>
          <a:p>
            <a:pPr marL="0" indent="0">
              <a:spcBef>
                <a:spcPts val="0"/>
              </a:spcBef>
              <a:buSzTx/>
              <a:buNone/>
              <a:defRPr sz="1600">
                <a:solidFill>
                  <a:srgbClr val="000000"/>
                </a:solidFill>
                <a:latin typeface="Courier"/>
                <a:ea typeface="Courier"/>
                <a:cs typeface="Courier"/>
                <a:sym typeface="Courier"/>
              </a:defRPr>
            </a:pPr>
            <a:r>
              <a:t>    error(msg);</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if</a:t>
            </a:r>
            <a:r>
              <a:t> nargin &lt; 2</a:t>
            </a:r>
          </a:p>
          <a:p>
            <a:pPr marL="0" indent="0">
              <a:spcBef>
                <a:spcPts val="0"/>
              </a:spcBef>
              <a:buSzTx/>
              <a:buNone/>
              <a:defRPr sz="1600">
                <a:solidFill>
                  <a:srgbClr val="000000"/>
                </a:solidFill>
                <a:latin typeface="Courier"/>
                <a:ea typeface="Courier"/>
                <a:cs typeface="Courier"/>
                <a:sym typeface="Courier"/>
              </a:defRPr>
            </a:pPr>
            <a:r>
              <a:t>        width = length;</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if</a:t>
            </a:r>
            <a:r>
              <a:t> length == 0 &amp;&amp; width == 0</a:t>
            </a: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        warning(</a:t>
            </a:r>
            <a:r>
              <a:t>'Length and Width both are 0 : Area is meaningless'</a:t>
            </a:r>
            <a:r>
              <a:rPr>
                <a:solidFill>
                  <a:srgbClr val="000000"/>
                </a:solidFill>
              </a:rPr>
              <a:t>);</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000000"/>
                </a:solidFill>
                <a:latin typeface="Courier"/>
                <a:ea typeface="Courier"/>
                <a:cs typeface="Courier"/>
                <a:sym typeface="Courier"/>
              </a:defRPr>
            </a:pPr>
            <a:r>
              <a:t>    value = length * width;</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if</a:t>
            </a:r>
            <a:r>
              <a:t> nargout == 2</a:t>
            </a:r>
          </a:p>
          <a:p>
            <a:pPr marL="0" indent="0">
              <a:spcBef>
                <a:spcPts val="0"/>
              </a:spcBef>
              <a:buSzTx/>
              <a:buNone/>
              <a:defRPr sz="1600">
                <a:solidFill>
                  <a:srgbClr val="000000"/>
                </a:solidFill>
                <a:latin typeface="Courier"/>
                <a:ea typeface="Courier"/>
                <a:cs typeface="Courier"/>
                <a:sym typeface="Courier"/>
              </a:defRPr>
            </a:pPr>
            <a:r>
              <a:t>        type = </a:t>
            </a:r>
            <a:r>
              <a:rPr>
                <a:solidFill>
                  <a:srgbClr val="B245F3"/>
                </a:solidFill>
              </a:rPr>
              <a:t>'Rectangle'</a:t>
            </a:r>
            <a:r>
              <a:t>;</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if</a:t>
            </a:r>
            <a:r>
              <a:t> length == width</a:t>
            </a:r>
          </a:p>
          <a:p>
            <a:pPr marL="0" indent="0">
              <a:spcBef>
                <a:spcPts val="0"/>
              </a:spcBef>
              <a:buSzTx/>
              <a:buNone/>
              <a:defRPr sz="1600">
                <a:solidFill>
                  <a:srgbClr val="000000"/>
                </a:solidFill>
                <a:latin typeface="Courier"/>
                <a:ea typeface="Courier"/>
                <a:cs typeface="Courier"/>
                <a:sym typeface="Courier"/>
              </a:defRPr>
            </a:pPr>
            <a:r>
              <a:t>            type = </a:t>
            </a:r>
            <a:r>
              <a:rPr>
                <a:solidFill>
                  <a:srgbClr val="B245F3"/>
                </a:solidFill>
              </a:rPr>
              <a:t>'Square'</a:t>
            </a:r>
            <a:r>
              <a:t>;</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433FF"/>
                </a:solidFill>
                <a:latin typeface="Courier"/>
                <a:ea typeface="Courier"/>
                <a:cs typeface="Courier"/>
                <a:sym typeface="Courier"/>
              </a:defRPr>
            </a:pPr>
            <a:r>
              <a:t>end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indent="0">
              <a:spcBef>
                <a:spcPts val="0"/>
              </a:spcBef>
              <a:buSzTx/>
              <a:buNone/>
              <a:defRPr sz="1800" b="1">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&gt;&gt; val = area(2,3,4)</a:t>
            </a:r>
          </a:p>
          <a:p>
            <a:pPr marL="0" indent="0">
              <a:spcBef>
                <a:spcPts val="0"/>
              </a:spcBef>
              <a:buSzTx/>
              <a:buNone/>
              <a:defRPr sz="1600">
                <a:solidFill>
                  <a:srgbClr val="FF2600"/>
                </a:solidFill>
                <a:latin typeface="Courier"/>
                <a:ea typeface="Courier"/>
                <a:cs typeface="Courier"/>
                <a:sym typeface="Courier"/>
              </a:defRPr>
            </a:pPr>
            <a:r>
              <a:t>Error using </a:t>
            </a:r>
            <a:r>
              <a:rPr b="1" u="sng"/>
              <a:t>area</a:t>
            </a:r>
          </a:p>
          <a:p>
            <a:pPr marL="0" indent="0">
              <a:spcBef>
                <a:spcPts val="0"/>
              </a:spcBef>
              <a:buSzTx/>
              <a:buNone/>
              <a:defRPr sz="1600">
                <a:solidFill>
                  <a:srgbClr val="FF2600"/>
                </a:solidFill>
                <a:latin typeface="Courier"/>
                <a:ea typeface="Courier"/>
                <a:cs typeface="Courier"/>
                <a:sym typeface="Courier"/>
              </a:defRPr>
            </a:pPr>
            <a:r>
              <a:t>Too many input arguments. </a:t>
            </a:r>
          </a:p>
          <a:p>
            <a:pPr marL="0" indent="0">
              <a:spcBef>
                <a:spcPts val="0"/>
              </a:spcBef>
              <a:buSzTx/>
              <a:buNone/>
              <a:defRPr sz="1600">
                <a:solidFill>
                  <a:srgbClr val="000000"/>
                </a:solidFill>
                <a:latin typeface="Courier"/>
                <a:ea typeface="Courier"/>
                <a:cs typeface="Courier"/>
                <a:sym typeface="Courier"/>
              </a:defRPr>
            </a:pPr>
            <a:r>
              <a:t>&gt;&gt; val = area(0)</a:t>
            </a:r>
          </a:p>
          <a:p>
            <a:pPr marL="0" indent="0">
              <a:spcBef>
                <a:spcPts val="0"/>
              </a:spcBef>
              <a:buSzTx/>
              <a:buNone/>
              <a:defRPr sz="1600">
                <a:solidFill>
                  <a:srgbClr val="FF9300"/>
                </a:solidFill>
                <a:latin typeface="Courier"/>
                <a:ea typeface="Courier"/>
                <a:cs typeface="Courier"/>
                <a:sym typeface="Courier"/>
              </a:defRPr>
            </a:pPr>
            <a:r>
              <a:t>Warning: Length and Width both are 0 : Area is meaningless </a:t>
            </a:r>
          </a:p>
          <a:p>
            <a:pPr marL="0" indent="0">
              <a:spcBef>
                <a:spcPts val="0"/>
              </a:spcBef>
              <a:buSzTx/>
              <a:buNone/>
              <a:defRPr sz="1600">
                <a:solidFill>
                  <a:srgbClr val="FF9300"/>
                </a:solidFill>
                <a:latin typeface="Courier"/>
                <a:ea typeface="Courier"/>
                <a:cs typeface="Courier"/>
                <a:sym typeface="Courier"/>
              </a:defRPr>
            </a:pPr>
            <a:r>
              <a:t>&gt; In </a:t>
            </a:r>
            <a:r>
              <a:rPr b="1" u="sng"/>
              <a:t>area</a:t>
            </a:r>
            <a:r>
              <a:t> (</a:t>
            </a:r>
            <a:r>
              <a:rPr u="sng"/>
              <a:t>line 10</a:t>
            </a:r>
            <a:r>
              <a:t>) </a:t>
            </a:r>
          </a:p>
          <a:p>
            <a:pPr marL="0" indent="0">
              <a:spcBef>
                <a:spcPts val="0"/>
              </a:spcBef>
              <a:buSzTx/>
              <a:buNone/>
              <a:defRPr sz="1600">
                <a:solidFill>
                  <a:srgbClr val="000000"/>
                </a:solidFill>
                <a:latin typeface="Courier"/>
                <a:ea typeface="Courier"/>
                <a:cs typeface="Courier"/>
                <a:sym typeface="Courier"/>
              </a:defRPr>
            </a:pPr>
            <a:r>
              <a:t>val =</a:t>
            </a:r>
          </a:p>
          <a:p>
            <a:pPr marL="0" indent="0">
              <a:spcBef>
                <a:spcPts val="0"/>
              </a:spcBef>
              <a:buSzTx/>
              <a:buNone/>
              <a:defRPr sz="1600">
                <a:solidFill>
                  <a:srgbClr val="000000"/>
                </a:solidFill>
                <a:latin typeface="Courier"/>
                <a:ea typeface="Courier"/>
                <a:cs typeface="Courier"/>
                <a:sym typeface="Courier"/>
              </a:defRPr>
            </a:pPr>
            <a:r>
              <a:t>     0</a:t>
            </a:r>
          </a:p>
          <a:p>
            <a:pPr marL="0" indent="0">
              <a:spcBef>
                <a:spcPts val="0"/>
              </a:spcBef>
              <a:buSzTx/>
              <a:buNone/>
              <a:defRPr sz="1600">
                <a:solidFill>
                  <a:srgbClr val="000000"/>
                </a:solidFill>
                <a:latin typeface="Courier"/>
                <a:ea typeface="Courier"/>
                <a:cs typeface="Courier"/>
                <a:sym typeface="Courier"/>
              </a:defRPr>
            </a:pPr>
            <a:r>
              <a:t>&gt;&gt; val = area(5,6)</a:t>
            </a:r>
          </a:p>
          <a:p>
            <a:pPr marL="0" indent="0">
              <a:spcBef>
                <a:spcPts val="0"/>
              </a:spcBef>
              <a:buSzTx/>
              <a:buNone/>
              <a:defRPr sz="1600">
                <a:solidFill>
                  <a:srgbClr val="000000"/>
                </a:solidFill>
                <a:latin typeface="Courier"/>
                <a:ea typeface="Courier"/>
                <a:cs typeface="Courier"/>
                <a:sym typeface="Courier"/>
              </a:defRPr>
            </a:pPr>
            <a:r>
              <a:t>val =</a:t>
            </a:r>
          </a:p>
          <a:p>
            <a:pPr marL="0" indent="0">
              <a:spcBef>
                <a:spcPts val="0"/>
              </a:spcBef>
              <a:buSzTx/>
              <a:buNone/>
              <a:defRPr sz="1600">
                <a:solidFill>
                  <a:srgbClr val="000000"/>
                </a:solidFill>
                <a:latin typeface="Courier"/>
                <a:ea typeface="Courier"/>
                <a:cs typeface="Courier"/>
                <a:sym typeface="Courier"/>
              </a:defRPr>
            </a:pPr>
            <a:r>
              <a:t>    30</a:t>
            </a:r>
          </a:p>
          <a:p>
            <a:pPr marL="0" indent="0">
              <a:spcBef>
                <a:spcPts val="0"/>
              </a:spcBef>
              <a:buSzTx/>
              <a:buNone/>
              <a:defRPr sz="1600">
                <a:solidFill>
                  <a:srgbClr val="000000"/>
                </a:solidFill>
                <a:latin typeface="Courier"/>
                <a:ea typeface="Courier"/>
                <a:cs typeface="Courier"/>
                <a:sym typeface="Courier"/>
              </a:defRPr>
            </a:pPr>
            <a:r>
              <a:t>&gt;&gt; [val, type] = area(5)</a:t>
            </a:r>
          </a:p>
          <a:p>
            <a:pPr marL="0" indent="0">
              <a:spcBef>
                <a:spcPts val="0"/>
              </a:spcBef>
              <a:buSzTx/>
              <a:buNone/>
              <a:defRPr sz="1600">
                <a:solidFill>
                  <a:srgbClr val="000000"/>
                </a:solidFill>
                <a:latin typeface="Courier"/>
                <a:ea typeface="Courier"/>
                <a:cs typeface="Courier"/>
                <a:sym typeface="Courier"/>
              </a:defRPr>
            </a:pPr>
            <a:r>
              <a:t>val =</a:t>
            </a:r>
          </a:p>
          <a:p>
            <a:pPr marL="0" indent="0">
              <a:spcBef>
                <a:spcPts val="0"/>
              </a:spcBef>
              <a:buSzTx/>
              <a:buNone/>
              <a:defRPr sz="1600">
                <a:solidFill>
                  <a:srgbClr val="000000"/>
                </a:solidFill>
                <a:latin typeface="Courier"/>
                <a:ea typeface="Courier"/>
                <a:cs typeface="Courier"/>
                <a:sym typeface="Courier"/>
              </a:defRPr>
            </a:pPr>
            <a:r>
              <a:t>    25</a:t>
            </a:r>
          </a:p>
          <a:p>
            <a:pPr marL="0" indent="0">
              <a:spcBef>
                <a:spcPts val="0"/>
              </a:spcBef>
              <a:buSzTx/>
              <a:buNone/>
              <a:defRPr sz="1600">
                <a:solidFill>
                  <a:srgbClr val="000000"/>
                </a:solidFill>
                <a:latin typeface="Courier"/>
                <a:ea typeface="Courier"/>
                <a:cs typeface="Courier"/>
                <a:sym typeface="Courier"/>
              </a:defRPr>
            </a:pPr>
            <a:r>
              <a:t>type =</a:t>
            </a:r>
          </a:p>
          <a:p>
            <a:pPr marL="0" indent="0">
              <a:spcBef>
                <a:spcPts val="0"/>
              </a:spcBef>
              <a:buSzTx/>
              <a:buNone/>
              <a:defRPr sz="1600">
                <a:solidFill>
                  <a:srgbClr val="000000"/>
                </a:solidFill>
                <a:latin typeface="Courier"/>
                <a:ea typeface="Courier"/>
                <a:cs typeface="Courier"/>
                <a:sym typeface="Courier"/>
              </a:defRPr>
            </a:pPr>
            <a:r>
              <a:t>    'Square'</a:t>
            </a:r>
          </a:p>
          <a:p>
            <a:pPr marL="0" indent="0">
              <a:spcBef>
                <a:spcPts val="0"/>
              </a:spcBef>
              <a:buSzTx/>
              <a:buNone/>
              <a:defRPr sz="1600">
                <a:solidFill>
                  <a:srgbClr val="000000"/>
                </a:solidFill>
                <a:latin typeface="Courier"/>
                <a:ea typeface="Courier"/>
                <a:cs typeface="Courier"/>
                <a:sym typeface="Courier"/>
              </a:defRPr>
            </a:pPr>
            <a:r>
              <a:t>&gt;&gt; [val, type] = area(5,10)</a:t>
            </a:r>
          </a:p>
          <a:p>
            <a:pPr marL="0" indent="0">
              <a:spcBef>
                <a:spcPts val="0"/>
              </a:spcBef>
              <a:buSzTx/>
              <a:buNone/>
              <a:defRPr sz="1600">
                <a:solidFill>
                  <a:srgbClr val="000000"/>
                </a:solidFill>
                <a:latin typeface="Courier"/>
                <a:ea typeface="Courier"/>
                <a:cs typeface="Courier"/>
                <a:sym typeface="Courier"/>
              </a:defRPr>
            </a:pPr>
            <a:r>
              <a:t>val =</a:t>
            </a:r>
          </a:p>
          <a:p>
            <a:pPr marL="0" indent="0">
              <a:spcBef>
                <a:spcPts val="0"/>
              </a:spcBef>
              <a:buSzTx/>
              <a:buNone/>
              <a:defRPr sz="1600">
                <a:solidFill>
                  <a:srgbClr val="000000"/>
                </a:solidFill>
                <a:latin typeface="Courier"/>
                <a:ea typeface="Courier"/>
                <a:cs typeface="Courier"/>
                <a:sym typeface="Courier"/>
              </a:defRPr>
            </a:pPr>
            <a:r>
              <a:t>    50</a:t>
            </a:r>
          </a:p>
          <a:p>
            <a:pPr marL="0" indent="0">
              <a:spcBef>
                <a:spcPts val="0"/>
              </a:spcBef>
              <a:buSzTx/>
              <a:buNone/>
              <a:defRPr sz="1600">
                <a:solidFill>
                  <a:srgbClr val="000000"/>
                </a:solidFill>
                <a:latin typeface="Courier"/>
                <a:ea typeface="Courier"/>
                <a:cs typeface="Courier"/>
                <a:sym typeface="Courier"/>
              </a:defRPr>
            </a:pPr>
            <a:r>
              <a:t>type =</a:t>
            </a:r>
          </a:p>
          <a:p>
            <a:pPr marL="0" indent="0">
              <a:spcBef>
                <a:spcPts val="0"/>
              </a:spcBef>
              <a:buSzTx/>
              <a:buNone/>
              <a:defRPr sz="1600">
                <a:solidFill>
                  <a:srgbClr val="000000"/>
                </a:solidFill>
                <a:latin typeface="Courier"/>
                <a:ea typeface="Courier"/>
                <a:cs typeface="Courier"/>
                <a:sym typeface="Courier"/>
              </a:defRPr>
            </a:pPr>
            <a:r>
              <a:t>    'Rectangle'</a:t>
            </a:r>
          </a:p>
          <a:p>
            <a:pPr marL="0" indent="0">
              <a:spcBef>
                <a:spcPts val="0"/>
              </a:spcBef>
              <a:buSzTx/>
              <a:buNone/>
              <a:defRPr sz="1600">
                <a:solidFill>
                  <a:srgbClr val="000000"/>
                </a:solidFill>
                <a:latin typeface="Courier"/>
                <a:ea typeface="Courier"/>
                <a:cs typeface="Courier"/>
                <a:sym typeface="Courier"/>
              </a:defRPr>
            </a:pPr>
            <a:r>
              <a:t>&gt;&gt; val = area(10,10)</a:t>
            </a:r>
          </a:p>
          <a:p>
            <a:pPr marL="0" indent="0">
              <a:spcBef>
                <a:spcPts val="0"/>
              </a:spcBef>
              <a:buSzTx/>
              <a:buNone/>
              <a:defRPr sz="1600">
                <a:solidFill>
                  <a:srgbClr val="000000"/>
                </a:solidFill>
                <a:latin typeface="Courier"/>
                <a:ea typeface="Courier"/>
                <a:cs typeface="Courier"/>
                <a:sym typeface="Courier"/>
              </a:defRPr>
            </a:pPr>
            <a:r>
              <a:t>val =</a:t>
            </a:r>
          </a:p>
          <a:p>
            <a:pPr marL="0" indent="0">
              <a:spcBef>
                <a:spcPts val="0"/>
              </a:spcBef>
              <a:buSzTx/>
              <a:buNone/>
              <a:defRPr sz="1600">
                <a:solidFill>
                  <a:srgbClr val="000000"/>
                </a:solidFill>
                <a:latin typeface="Courier"/>
                <a:ea typeface="Courier"/>
                <a:cs typeface="Courier"/>
                <a:sym typeface="Courier"/>
              </a:defRPr>
            </a:pPr>
            <a:r>
              <a:t>   100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ring Data using Global Memory"/>
          <p:cNvSpPr txBox="1">
            <a:spLocks noGrp="1"/>
          </p:cNvSpPr>
          <p:nvPr>
            <p:ph type="title"/>
          </p:nvPr>
        </p:nvSpPr>
        <p:spPr>
          <a:xfrm>
            <a:off x="1270000" y="3510"/>
            <a:ext cx="10464800" cy="2540001"/>
          </a:xfrm>
          <a:prstGeom prst="rect">
            <a:avLst/>
          </a:prstGeom>
        </p:spPr>
        <p:txBody>
          <a:bodyPr/>
          <a:lstStyle/>
          <a:p>
            <a:pPr lvl="1"/>
            <a:r>
              <a:t>Sharing Data using Global Memory</a:t>
            </a:r>
          </a:p>
        </p:txBody>
      </p:sp>
      <p:sp>
        <p:nvSpPr>
          <p:cNvPr id="170" name="Syntax :…"/>
          <p:cNvSpPr txBox="1">
            <a:spLocks noGrp="1"/>
          </p:cNvSpPr>
          <p:nvPr>
            <p:ph type="body" sz="half" idx="1"/>
          </p:nvPr>
        </p:nvSpPr>
        <p:spPr>
          <a:xfrm>
            <a:off x="1270000" y="2156367"/>
            <a:ext cx="10464800" cy="4574014"/>
          </a:xfrm>
          <a:prstGeom prst="rect">
            <a:avLst/>
          </a:prstGeom>
        </p:spPr>
        <p:txBody>
          <a:bodyPr>
            <a:normAutofit/>
          </a:bodyPr>
          <a:lstStyle/>
          <a:p>
            <a:pPr marL="0" indent="0">
              <a:spcBef>
                <a:spcPts val="3200"/>
              </a:spcBef>
              <a:buSzTx/>
              <a:buNone/>
              <a:defRPr sz="3200"/>
            </a:pPr>
            <a:r>
              <a:rPr sz="4000" dirty="0"/>
              <a:t>Syntax :</a:t>
            </a:r>
          </a:p>
          <a:p>
            <a:pPr marL="0" indent="0">
              <a:buSzTx/>
              <a:buNone/>
            </a:pPr>
            <a:r>
              <a:rPr sz="2800" dirty="0">
                <a:solidFill>
                  <a:schemeClr val="accent6"/>
                </a:solidFill>
              </a:rPr>
              <a:t>global</a:t>
            </a:r>
            <a:r>
              <a:rPr sz="2800" dirty="0"/>
              <a:t> var1 var2 var3 …</a:t>
            </a:r>
          </a:p>
          <a:p>
            <a:pPr marL="0" indent="0">
              <a:buSzTx/>
              <a:buNone/>
            </a:pPr>
            <a:endParaRPr sz="2800" dirty="0"/>
          </a:p>
          <a:p>
            <a:pPr marL="331787" indent="-331787">
              <a:buBlip>
                <a:blip r:embed="rId2"/>
              </a:buBlip>
            </a:pPr>
            <a:r>
              <a:rPr sz="2800" dirty="0"/>
              <a:t>Global memory provides a way to share data between functions.</a:t>
            </a:r>
          </a:p>
          <a:p>
            <a:pPr marL="331787" indent="-331787">
              <a:buBlip>
                <a:blip r:embed="rId2"/>
              </a:buBlip>
            </a:pPr>
            <a:r>
              <a:rPr sz="2800" dirty="0"/>
              <a:t>Declare global variable in all capital letters to make them easy to distinguish from local variable. But this is not actually a requirement.</a:t>
            </a:r>
          </a:p>
        </p:txBody>
      </p:sp>
      <p:sp>
        <p:nvSpPr>
          <p:cNvPr id="171" name="Slide Number"/>
          <p:cNvSpPr txBox="1">
            <a:spLocks noGrp="1"/>
          </p:cNvSpPr>
          <p:nvPr>
            <p:ph type="sldNum" sz="quarter" idx="4294967295"/>
          </p:nvPr>
        </p:nvSpPr>
        <p:spPr>
          <a:xfrm>
            <a:off x="6297137" y="9197831"/>
            <a:ext cx="409587"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grpSp>
        <p:nvGrpSpPr>
          <p:cNvPr id="178" name="Group"/>
          <p:cNvGrpSpPr/>
          <p:nvPr/>
        </p:nvGrpSpPr>
        <p:grpSpPr>
          <a:xfrm>
            <a:off x="2330450" y="6380353"/>
            <a:ext cx="8343901" cy="2870286"/>
            <a:chOff x="-38100" y="-38100"/>
            <a:chExt cx="8343900" cy="2870285"/>
          </a:xfrm>
        </p:grpSpPr>
        <p:grpSp>
          <p:nvGrpSpPr>
            <p:cNvPr id="174" name="reverse.m…"/>
            <p:cNvGrpSpPr/>
            <p:nvPr/>
          </p:nvGrpSpPr>
          <p:grpSpPr>
            <a:xfrm>
              <a:off x="4237339" y="-38100"/>
              <a:ext cx="4068461" cy="2870286"/>
              <a:chOff x="0" y="0"/>
              <a:chExt cx="4068460" cy="2870285"/>
            </a:xfrm>
          </p:grpSpPr>
          <p:sp>
            <p:nvSpPr>
              <p:cNvPr id="173" name="reverse.m…"/>
              <p:cNvSpPr txBox="1"/>
              <p:nvPr/>
            </p:nvSpPr>
            <p:spPr>
              <a:xfrm>
                <a:off x="38100" y="38100"/>
                <a:ext cx="3992261" cy="2794086"/>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reverse.m</a:t>
                </a:r>
              </a:p>
              <a:p>
                <a:pPr algn="l">
                  <a:defRPr sz="1600">
                    <a:solidFill>
                      <a:srgbClr val="000000"/>
                    </a:solidFill>
                    <a:latin typeface="Courier"/>
                    <a:ea typeface="Courier"/>
                    <a:cs typeface="Courier"/>
                    <a:sym typeface="Courier"/>
                  </a:defRPr>
                </a:pPr>
                <a:endParaRPr/>
              </a:p>
              <a:p>
                <a:pPr algn="l">
                  <a:defRPr sz="1600">
                    <a:solidFill>
                      <a:srgbClr val="0433FF"/>
                    </a:solidFill>
                    <a:latin typeface="Courier"/>
                    <a:ea typeface="Courier"/>
                    <a:cs typeface="Courier"/>
                    <a:sym typeface="Courier"/>
                  </a:defRPr>
                </a:pPr>
                <a:r>
                  <a:t>global</a:t>
                </a:r>
                <a:r>
                  <a:rPr>
                    <a:solidFill>
                      <a:srgbClr val="000000"/>
                    </a:solidFill>
                  </a:rPr>
                  <a:t> ar;</a:t>
                </a:r>
              </a:p>
              <a:p>
                <a:pPr algn="l">
                  <a:defRPr sz="1600">
                    <a:solidFill>
                      <a:srgbClr val="000000"/>
                    </a:solidFill>
                    <a:latin typeface="Courier"/>
                    <a:ea typeface="Courier"/>
                    <a:cs typeface="Courier"/>
                    <a:sym typeface="Courier"/>
                  </a:defRPr>
                </a:pPr>
                <a:r>
                  <a:t>ar = [10, 20, 30, 40];</a:t>
                </a:r>
              </a:p>
              <a:p>
                <a:pPr algn="l">
                  <a:defRPr sz="1600">
                    <a:solidFill>
                      <a:srgbClr val="000000"/>
                    </a:solidFill>
                    <a:latin typeface="Courier"/>
                    <a:ea typeface="Courier"/>
                    <a:cs typeface="Courier"/>
                    <a:sym typeface="Courier"/>
                  </a:defRPr>
                </a:pPr>
                <a:r>
                  <a:t>reverseVector()</a:t>
                </a:r>
              </a:p>
              <a:p>
                <a:pPr algn="l">
                  <a:defRPr sz="1600">
                    <a:solidFill>
                      <a:srgbClr val="000000"/>
                    </a:solidFill>
                    <a:latin typeface="Courier"/>
                    <a:ea typeface="Courier"/>
                    <a:cs typeface="Courier"/>
                    <a:sym typeface="Courier"/>
                  </a:defRPr>
                </a:pPr>
                <a:r>
                  <a:t>ar</a:t>
                </a:r>
              </a:p>
              <a:p>
                <a:pPr algn="l">
                  <a:defRPr sz="1600">
                    <a:solidFill>
                      <a:srgbClr val="000000"/>
                    </a:solidFill>
                    <a:latin typeface="Courier"/>
                    <a:ea typeface="Courier"/>
                    <a:cs typeface="Courier"/>
                    <a:sym typeface="Courier"/>
                  </a:defRPr>
                </a:pPr>
                <a:r>
                  <a:rPr>
                    <a:solidFill>
                      <a:srgbClr val="0433FF"/>
                    </a:solidFill>
                  </a:rPr>
                  <a:t>function</a:t>
                </a:r>
                <a:r>
                  <a:t> reverseVector()</a:t>
                </a:r>
              </a:p>
              <a:p>
                <a:pPr algn="l">
                  <a:defRPr sz="1600">
                    <a:solidFill>
                      <a:srgbClr val="0433FF"/>
                    </a:solidFill>
                    <a:latin typeface="Courier"/>
                    <a:ea typeface="Courier"/>
                    <a:cs typeface="Courier"/>
                    <a:sym typeface="Courier"/>
                  </a:defRPr>
                </a:pPr>
                <a:r>
                  <a:rPr>
                    <a:solidFill>
                      <a:srgbClr val="000000"/>
                    </a:solidFill>
                  </a:rPr>
                  <a:t>    </a:t>
                </a:r>
                <a:r>
                  <a:t>global</a:t>
                </a:r>
                <a:r>
                  <a:rPr>
                    <a:solidFill>
                      <a:srgbClr val="000000"/>
                    </a:solidFill>
                  </a:rPr>
                  <a:t> ar;</a:t>
                </a:r>
              </a:p>
              <a:p>
                <a:pPr algn="l">
                  <a:defRPr sz="1600">
                    <a:solidFill>
                      <a:srgbClr val="000000"/>
                    </a:solidFill>
                    <a:latin typeface="Courier"/>
                    <a:ea typeface="Courier"/>
                    <a:cs typeface="Courier"/>
                    <a:sym typeface="Courier"/>
                  </a:defRPr>
                </a:pPr>
                <a:r>
                  <a:t>    ar = ar(end:-1:1);</a:t>
                </a:r>
              </a:p>
              <a:p>
                <a:pPr algn="l">
                  <a:defRPr sz="1600">
                    <a:solidFill>
                      <a:srgbClr val="0433FF"/>
                    </a:solidFill>
                    <a:latin typeface="Courier"/>
                    <a:ea typeface="Courier"/>
                    <a:cs typeface="Courier"/>
                    <a:sym typeface="Courier"/>
                  </a:defRPr>
                </a:pPr>
                <a:r>
                  <a:t>end</a:t>
                </a:r>
              </a:p>
            </p:txBody>
          </p:sp>
          <p:pic>
            <p:nvPicPr>
              <p:cNvPr id="172" name="reverse.m… reverse.mglobal ar;ar = [10, 20, 30, 40];reverseVector()arfunction reverseVector()    global ar;    ar = ar(end:-1:1);end" descr="reverse.m… reverse.mglobal ar;ar = [10, 20, 30, 40];reverseVector()arfunction reverseVector()    global ar;    ar = ar(end:-1:1);end"/>
              <p:cNvPicPr>
                <a:picLocks/>
              </p:cNvPicPr>
              <p:nvPr/>
            </p:nvPicPr>
            <p:blipFill>
              <a:blip r:embed="rId3"/>
              <a:stretch>
                <a:fillRect/>
              </a:stretch>
            </p:blipFill>
            <p:spPr>
              <a:xfrm>
                <a:off x="0" y="0"/>
                <a:ext cx="4068461" cy="2870286"/>
              </a:xfrm>
              <a:prstGeom prst="rect">
                <a:avLst/>
              </a:prstGeom>
              <a:effectLst/>
            </p:spPr>
          </p:pic>
        </p:grpSp>
        <p:grpSp>
          <p:nvGrpSpPr>
            <p:cNvPr id="177" name="Command Window…"/>
            <p:cNvGrpSpPr/>
            <p:nvPr/>
          </p:nvGrpSpPr>
          <p:grpSpPr>
            <a:xfrm>
              <a:off x="-38100" y="526743"/>
              <a:ext cx="4068461" cy="2305442"/>
              <a:chOff x="0" y="0"/>
              <a:chExt cx="4068460" cy="2305441"/>
            </a:xfrm>
          </p:grpSpPr>
          <p:sp>
            <p:nvSpPr>
              <p:cNvPr id="176" name="Command Window…"/>
              <p:cNvSpPr txBox="1"/>
              <p:nvPr/>
            </p:nvSpPr>
            <p:spPr>
              <a:xfrm>
                <a:off x="38100" y="38100"/>
                <a:ext cx="3992261" cy="2229242"/>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600">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r>
                  <a:t>&gt;&gt; reverse</a:t>
                </a:r>
              </a:p>
              <a:p>
                <a:pPr algn="l">
                  <a:defRPr sz="1600">
                    <a:solidFill>
                      <a:srgbClr val="000000"/>
                    </a:solidFill>
                    <a:latin typeface="Courier"/>
                    <a:ea typeface="Courier"/>
                    <a:cs typeface="Courier"/>
                    <a:sym typeface="Courier"/>
                  </a:defRPr>
                </a:pPr>
                <a:r>
                  <a:t>ar =</a:t>
                </a:r>
              </a:p>
              <a:p>
                <a:pPr algn="l">
                  <a:defRPr sz="1600">
                    <a:solidFill>
                      <a:srgbClr val="000000"/>
                    </a:solidFill>
                    <a:latin typeface="Courier"/>
                    <a:ea typeface="Courier"/>
                    <a:cs typeface="Courier"/>
                    <a:sym typeface="Courier"/>
                  </a:defRPr>
                </a:pPr>
                <a:r>
                  <a:t>    40    30    20    10</a:t>
                </a:r>
              </a:p>
            </p:txBody>
          </p:sp>
          <p:pic>
            <p:nvPicPr>
              <p:cNvPr id="175" name="Command Window… Command Window&gt;&gt; reversear =    40    30    20    10" descr="Command Window… Command Window&gt;&gt; reversear =    40    30    20    10"/>
              <p:cNvPicPr>
                <a:picLocks/>
              </p:cNvPicPr>
              <p:nvPr/>
            </p:nvPicPr>
            <p:blipFill>
              <a:blip r:embed="rId4"/>
              <a:stretch>
                <a:fillRect/>
              </a:stretch>
            </p:blipFill>
            <p:spPr>
              <a:xfrm>
                <a:off x="0" y="0"/>
                <a:ext cx="4068461" cy="2305442"/>
              </a:xfrm>
              <a:prstGeom prst="rect">
                <a:avLst/>
              </a:prstGeom>
              <a:effectLst/>
            </p:spPr>
          </p:pic>
        </p:gr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reserving Data between Calls to a function"/>
          <p:cNvSpPr txBox="1">
            <a:spLocks noGrp="1"/>
          </p:cNvSpPr>
          <p:nvPr>
            <p:ph type="title"/>
          </p:nvPr>
        </p:nvSpPr>
        <p:spPr>
          <a:xfrm>
            <a:off x="1270000" y="3510"/>
            <a:ext cx="10464800" cy="2540001"/>
          </a:xfrm>
          <a:prstGeom prst="rect">
            <a:avLst/>
          </a:prstGeom>
        </p:spPr>
        <p:txBody>
          <a:bodyPr/>
          <a:lstStyle/>
          <a:p>
            <a:pPr lvl="1" defTabSz="448055">
              <a:defRPr sz="5880"/>
            </a:pPr>
            <a:r>
              <a:t>Preserving Data between Calls to a function</a:t>
            </a:r>
          </a:p>
        </p:txBody>
      </p:sp>
      <p:sp>
        <p:nvSpPr>
          <p:cNvPr id="181" name="Syntax :…"/>
          <p:cNvSpPr txBox="1">
            <a:spLocks noGrp="1"/>
          </p:cNvSpPr>
          <p:nvPr>
            <p:ph type="body" idx="1"/>
          </p:nvPr>
        </p:nvSpPr>
        <p:spPr>
          <a:prstGeom prst="rect">
            <a:avLst/>
          </a:prstGeom>
        </p:spPr>
        <p:txBody>
          <a:bodyPr>
            <a:normAutofit/>
          </a:bodyPr>
          <a:lstStyle/>
          <a:p>
            <a:pPr marL="0" indent="0">
              <a:spcBef>
                <a:spcPts val="3200"/>
              </a:spcBef>
              <a:buSzTx/>
              <a:buNone/>
              <a:defRPr sz="3200"/>
            </a:pPr>
            <a:r>
              <a:rPr sz="4000" dirty="0"/>
              <a:t>Syntax :</a:t>
            </a:r>
          </a:p>
          <a:p>
            <a:pPr marL="0" indent="0">
              <a:buSzTx/>
              <a:buNone/>
            </a:pPr>
            <a:r>
              <a:rPr sz="2800" dirty="0">
                <a:solidFill>
                  <a:schemeClr val="accent6"/>
                </a:solidFill>
              </a:rPr>
              <a:t>persistent</a:t>
            </a:r>
            <a:r>
              <a:rPr sz="2800" dirty="0"/>
              <a:t> var1 var2 var3 …</a:t>
            </a:r>
          </a:p>
          <a:p>
            <a:pPr marL="0" indent="0">
              <a:buSzTx/>
              <a:buNone/>
            </a:pPr>
            <a:endParaRPr sz="2800" dirty="0"/>
          </a:p>
          <a:p>
            <a:pPr marL="331787" indent="-331787">
              <a:buBlip>
                <a:blip r:embed="rId2"/>
              </a:buBlip>
            </a:pPr>
            <a:r>
              <a:rPr sz="2800" dirty="0"/>
              <a:t>persistent variable is used to preserve the values of the local variables within a function between calls to the function.</a:t>
            </a:r>
          </a:p>
          <a:p>
            <a:pPr marL="331787" indent="-331787">
              <a:buBlip>
                <a:blip r:embed="rId2"/>
              </a:buBlip>
            </a:pPr>
            <a:r>
              <a:rPr sz="2800" dirty="0"/>
              <a:t>Declare global variable in all capital letters to make them easy to distinguish from local variable. But this is not actually a requirement.</a:t>
            </a:r>
          </a:p>
        </p:txBody>
      </p:sp>
      <p:sp>
        <p:nvSpPr>
          <p:cNvPr id="182" name="Slide Number"/>
          <p:cNvSpPr txBox="1">
            <a:spLocks noGrp="1"/>
          </p:cNvSpPr>
          <p:nvPr>
            <p:ph type="sldNum" sz="quarter" idx="4294967295"/>
          </p:nvPr>
        </p:nvSpPr>
        <p:spPr>
          <a:xfrm>
            <a:off x="6270993" y="9197831"/>
            <a:ext cx="461874"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ersistent_count.m…"/>
          <p:cNvSpPr txBox="1">
            <a:spLocks noGrp="1"/>
          </p:cNvSpPr>
          <p:nvPr>
            <p:ph type="body" idx="1"/>
          </p:nvPr>
        </p:nvSpPr>
        <p:spPr>
          <a:xfrm>
            <a:off x="240995" y="266461"/>
            <a:ext cx="12522810" cy="4065063"/>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persistent_count.m</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rPr>
                <a:solidFill>
                  <a:srgbClr val="0433FF"/>
                </a:solidFill>
              </a:rPr>
              <a:t>function</a:t>
            </a:r>
            <a:r>
              <a:t> persistent_count()</a:t>
            </a:r>
          </a:p>
          <a:p>
            <a:pPr marL="0" indent="0">
              <a:spcBef>
                <a:spcPts val="0"/>
              </a:spcBef>
              <a:buSzTx/>
              <a:buNone/>
              <a:defRPr sz="1600">
                <a:solidFill>
                  <a:srgbClr val="0433FF"/>
                </a:solidFill>
                <a:latin typeface="Courier"/>
                <a:ea typeface="Courier"/>
                <a:cs typeface="Courier"/>
                <a:sym typeface="Courier"/>
              </a:defRPr>
            </a:pPr>
            <a:r>
              <a:rPr>
                <a:solidFill>
                  <a:srgbClr val="000000"/>
                </a:solidFill>
              </a:rPr>
              <a:t>    </a:t>
            </a:r>
            <a:r>
              <a:t>persistent</a:t>
            </a:r>
            <a:r>
              <a:rPr>
                <a:solidFill>
                  <a:srgbClr val="000000"/>
                </a:solidFill>
              </a:rPr>
              <a:t> count</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if</a:t>
            </a:r>
            <a:r>
              <a:t> isempty(count)</a:t>
            </a:r>
          </a:p>
          <a:p>
            <a:pPr marL="0" indent="0">
              <a:spcBef>
                <a:spcPts val="0"/>
              </a:spcBef>
              <a:buSzTx/>
              <a:buNone/>
              <a:defRPr sz="1600">
                <a:solidFill>
                  <a:srgbClr val="000000"/>
                </a:solidFill>
                <a:latin typeface="Courier"/>
                <a:ea typeface="Courier"/>
                <a:cs typeface="Courier"/>
                <a:sym typeface="Courier"/>
              </a:defRPr>
            </a:pPr>
            <a:r>
              <a:t>        count = 0</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else</a:t>
            </a:r>
          </a:p>
          <a:p>
            <a:pPr marL="0" indent="0">
              <a:spcBef>
                <a:spcPts val="0"/>
              </a:spcBef>
              <a:buSzTx/>
              <a:buNone/>
              <a:defRPr sz="1600">
                <a:solidFill>
                  <a:srgbClr val="000000"/>
                </a:solidFill>
                <a:latin typeface="Courier"/>
                <a:ea typeface="Courier"/>
                <a:cs typeface="Courier"/>
                <a:sym typeface="Courier"/>
              </a:defRPr>
            </a:pPr>
            <a:r>
              <a:t>        count = count + 1</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433FF"/>
                </a:solidFill>
                <a:latin typeface="Courier"/>
                <a:ea typeface="Courier"/>
                <a:cs typeface="Courier"/>
                <a:sym typeface="Courier"/>
              </a:defRPr>
            </a:pPr>
            <a:r>
              <a:t>end</a:t>
            </a:r>
          </a:p>
          <a:p>
            <a:pPr marL="0" indent="0">
              <a:spcBef>
                <a:spcPts val="0"/>
              </a:spcBef>
              <a:buSzTx/>
              <a:buNone/>
              <a:defRPr sz="1600">
                <a:solidFill>
                  <a:srgbClr val="0433FF"/>
                </a:solidFill>
                <a:latin typeface="Courier"/>
                <a:ea typeface="Courier"/>
                <a:cs typeface="Courier"/>
                <a:sym typeface="Courier"/>
              </a:defRPr>
            </a:pPr>
            <a:endParaRPr/>
          </a:p>
          <a:p>
            <a:pPr marL="0" indent="0">
              <a:spcBef>
                <a:spcPts val="0"/>
              </a:spcBef>
              <a:buSzTx/>
              <a:buNone/>
              <a:defRPr sz="1600">
                <a:solidFill>
                  <a:srgbClr val="0433FF"/>
                </a:solidFill>
                <a:latin typeface="Courier"/>
                <a:ea typeface="Courier"/>
                <a:cs typeface="Courier"/>
                <a:sym typeface="Courier"/>
              </a:defRPr>
            </a:pPr>
            <a:endParaRPr/>
          </a:p>
        </p:txBody>
      </p:sp>
      <p:grpSp>
        <p:nvGrpSpPr>
          <p:cNvPr id="187" name="Command Window…"/>
          <p:cNvGrpSpPr/>
          <p:nvPr/>
        </p:nvGrpSpPr>
        <p:grpSpPr>
          <a:xfrm>
            <a:off x="202895" y="4623487"/>
            <a:ext cx="12599010" cy="4901752"/>
            <a:chOff x="0" y="0"/>
            <a:chExt cx="12599008" cy="4901750"/>
          </a:xfrm>
        </p:grpSpPr>
        <p:sp>
          <p:nvSpPr>
            <p:cNvPr id="186" name="Command Window…"/>
            <p:cNvSpPr txBox="1"/>
            <p:nvPr/>
          </p:nvSpPr>
          <p:spPr>
            <a:xfrm>
              <a:off x="38100" y="38100"/>
              <a:ext cx="12522809" cy="4825551"/>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800" b="1">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r>
                <a:t>&gt;&gt; persistent_count</a:t>
              </a:r>
            </a:p>
            <a:p>
              <a:pPr algn="l">
                <a:defRPr sz="1600">
                  <a:solidFill>
                    <a:srgbClr val="000000"/>
                  </a:solidFill>
                  <a:latin typeface="Courier"/>
                  <a:ea typeface="Courier"/>
                  <a:cs typeface="Courier"/>
                  <a:sym typeface="Courier"/>
                </a:defRPr>
              </a:pPr>
              <a:r>
                <a:t>count =</a:t>
              </a:r>
            </a:p>
            <a:p>
              <a:pPr algn="l">
                <a:defRPr sz="1600">
                  <a:solidFill>
                    <a:srgbClr val="000000"/>
                  </a:solidFill>
                  <a:latin typeface="Courier"/>
                  <a:ea typeface="Courier"/>
                  <a:cs typeface="Courier"/>
                  <a:sym typeface="Courier"/>
                </a:defRPr>
              </a:pPr>
              <a:r>
                <a:t>     0</a:t>
              </a:r>
            </a:p>
            <a:p>
              <a:pPr algn="l">
                <a:defRPr sz="1600">
                  <a:solidFill>
                    <a:srgbClr val="000000"/>
                  </a:solidFill>
                  <a:latin typeface="Courier"/>
                  <a:ea typeface="Courier"/>
                  <a:cs typeface="Courier"/>
                  <a:sym typeface="Courier"/>
                </a:defRPr>
              </a:pPr>
              <a:r>
                <a:t>&gt;&gt; persistent_count</a:t>
              </a:r>
            </a:p>
            <a:p>
              <a:pPr algn="l">
                <a:defRPr sz="1600">
                  <a:solidFill>
                    <a:srgbClr val="000000"/>
                  </a:solidFill>
                  <a:latin typeface="Courier"/>
                  <a:ea typeface="Courier"/>
                  <a:cs typeface="Courier"/>
                  <a:sym typeface="Courier"/>
                </a:defRPr>
              </a:pPr>
              <a:r>
                <a:t>count =</a:t>
              </a:r>
            </a:p>
            <a:p>
              <a:pPr algn="l">
                <a:defRPr sz="1600">
                  <a:solidFill>
                    <a:srgbClr val="000000"/>
                  </a:solidFill>
                  <a:latin typeface="Courier"/>
                  <a:ea typeface="Courier"/>
                  <a:cs typeface="Courier"/>
                  <a:sym typeface="Courier"/>
                </a:defRPr>
              </a:pPr>
              <a:r>
                <a:t>     1</a:t>
              </a:r>
            </a:p>
            <a:p>
              <a:pPr algn="l">
                <a:defRPr sz="1600">
                  <a:solidFill>
                    <a:srgbClr val="000000"/>
                  </a:solidFill>
                  <a:latin typeface="Courier"/>
                  <a:ea typeface="Courier"/>
                  <a:cs typeface="Courier"/>
                  <a:sym typeface="Courier"/>
                </a:defRPr>
              </a:pPr>
              <a:r>
                <a:t>&gt;&gt; persistent_count</a:t>
              </a:r>
            </a:p>
            <a:p>
              <a:pPr algn="l">
                <a:defRPr sz="1600">
                  <a:solidFill>
                    <a:srgbClr val="000000"/>
                  </a:solidFill>
                  <a:latin typeface="Courier"/>
                  <a:ea typeface="Courier"/>
                  <a:cs typeface="Courier"/>
                  <a:sym typeface="Courier"/>
                </a:defRPr>
              </a:pPr>
              <a:r>
                <a:t>count =</a:t>
              </a:r>
            </a:p>
            <a:p>
              <a:pPr algn="l">
                <a:defRPr sz="1600">
                  <a:solidFill>
                    <a:srgbClr val="000000"/>
                  </a:solidFill>
                  <a:latin typeface="Courier"/>
                  <a:ea typeface="Courier"/>
                  <a:cs typeface="Courier"/>
                  <a:sym typeface="Courier"/>
                </a:defRPr>
              </a:pPr>
              <a:r>
                <a:t>     2</a:t>
              </a:r>
            </a:p>
            <a:p>
              <a:pPr algn="l">
                <a:defRPr sz="1600">
                  <a:solidFill>
                    <a:srgbClr val="000000"/>
                  </a:solidFill>
                  <a:latin typeface="Courier"/>
                  <a:ea typeface="Courier"/>
                  <a:cs typeface="Courier"/>
                  <a:sym typeface="Courier"/>
                </a:defRPr>
              </a:pPr>
              <a:r>
                <a:t>&gt;&gt; persistent_count</a:t>
              </a:r>
            </a:p>
            <a:p>
              <a:pPr algn="l">
                <a:defRPr sz="1600">
                  <a:solidFill>
                    <a:srgbClr val="000000"/>
                  </a:solidFill>
                  <a:latin typeface="Courier"/>
                  <a:ea typeface="Courier"/>
                  <a:cs typeface="Courier"/>
                  <a:sym typeface="Courier"/>
                </a:defRPr>
              </a:pPr>
              <a:r>
                <a:t>count =</a:t>
              </a:r>
            </a:p>
            <a:p>
              <a:pPr algn="l">
                <a:defRPr sz="1600">
                  <a:solidFill>
                    <a:srgbClr val="000000"/>
                  </a:solidFill>
                  <a:latin typeface="Courier"/>
                  <a:ea typeface="Courier"/>
                  <a:cs typeface="Courier"/>
                  <a:sym typeface="Courier"/>
                </a:defRPr>
              </a:pPr>
              <a:r>
                <a:t>     3</a:t>
              </a:r>
            </a:p>
            <a:p>
              <a:pPr algn="l">
                <a:defRPr sz="1600">
                  <a:solidFill>
                    <a:srgbClr val="000000"/>
                  </a:solidFill>
                  <a:latin typeface="Courier"/>
                  <a:ea typeface="Courier"/>
                  <a:cs typeface="Courier"/>
                  <a:sym typeface="Courier"/>
                </a:defRPr>
              </a:pPr>
              <a:r>
                <a:t>&gt;&gt; persistent_count</a:t>
              </a:r>
            </a:p>
            <a:p>
              <a:pPr algn="l">
                <a:defRPr sz="1600">
                  <a:solidFill>
                    <a:srgbClr val="000000"/>
                  </a:solidFill>
                  <a:latin typeface="Courier"/>
                  <a:ea typeface="Courier"/>
                  <a:cs typeface="Courier"/>
                  <a:sym typeface="Courier"/>
                </a:defRPr>
              </a:pPr>
              <a:r>
                <a:t>count =</a:t>
              </a:r>
            </a:p>
            <a:p>
              <a:pPr algn="l">
                <a:defRPr sz="1600">
                  <a:solidFill>
                    <a:srgbClr val="000000"/>
                  </a:solidFill>
                  <a:latin typeface="Courier"/>
                  <a:ea typeface="Courier"/>
                  <a:cs typeface="Courier"/>
                  <a:sym typeface="Courier"/>
                </a:defRPr>
              </a:pPr>
              <a:r>
                <a:t>     4</a:t>
              </a:r>
            </a:p>
          </p:txBody>
        </p:sp>
        <p:pic>
          <p:nvPicPr>
            <p:cNvPr id="185" name="Command Window… Command Window&gt;&gt; persistent_countcount =     0&gt;&gt; persistent_countcount =     1&gt;&gt; persistent_countcount =     2&gt;&gt; persistent_countcount =     3&gt;&gt; persistent_countcount =     4" descr="Command Window… Command Window&gt;&gt; persistent_countcount =     0&gt;&gt; persistent_countcount =     1&gt;&gt; persistent_countcount =     2&gt;&gt; persistent_countcount =     3&gt;&gt; persistent_countcount =     4"/>
            <p:cNvPicPr>
              <a:picLocks/>
            </p:cNvPicPr>
            <p:nvPr/>
          </p:nvPicPr>
          <p:blipFill>
            <a:blip r:embed="rId2"/>
            <a:stretch>
              <a:fillRect/>
            </a:stretch>
          </p:blipFill>
          <p:spPr>
            <a:xfrm>
              <a:off x="0" y="0"/>
              <a:ext cx="12599009" cy="4901751"/>
            </a:xfrm>
            <a:prstGeom prst="rect">
              <a:avLst/>
            </a:prstGeom>
            <a:effectLst/>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Function Functions"/>
          <p:cNvSpPr txBox="1">
            <a:spLocks noGrp="1"/>
          </p:cNvSpPr>
          <p:nvPr>
            <p:ph type="title"/>
          </p:nvPr>
        </p:nvSpPr>
        <p:spPr>
          <a:xfrm>
            <a:off x="1270000" y="3510"/>
            <a:ext cx="10464800" cy="2540001"/>
          </a:xfrm>
          <a:prstGeom prst="rect">
            <a:avLst/>
          </a:prstGeom>
        </p:spPr>
        <p:txBody>
          <a:bodyPr/>
          <a:lstStyle/>
          <a:p>
            <a:pPr lvl="1"/>
            <a:r>
              <a:t>Function Functions</a:t>
            </a:r>
          </a:p>
        </p:txBody>
      </p:sp>
      <p:sp>
        <p:nvSpPr>
          <p:cNvPr id="190" name="Function, whose input arguments include the name of other functions.…"/>
          <p:cNvSpPr txBox="1">
            <a:spLocks noGrp="1"/>
          </p:cNvSpPr>
          <p:nvPr>
            <p:ph type="body" idx="1"/>
          </p:nvPr>
        </p:nvSpPr>
        <p:spPr>
          <a:prstGeom prst="rect">
            <a:avLst/>
          </a:prstGeom>
        </p:spPr>
        <p:txBody>
          <a:bodyPr>
            <a:normAutofit/>
          </a:bodyPr>
          <a:lstStyle/>
          <a:p>
            <a:pPr marL="331787" indent="-331787">
              <a:buBlip>
                <a:blip r:embed="rId2"/>
              </a:buBlip>
            </a:pPr>
            <a:r>
              <a:rPr sz="3200" dirty="0"/>
              <a:t>Function, whose input arguments include the name of other functions.</a:t>
            </a:r>
          </a:p>
          <a:p>
            <a:pPr marL="331787" indent="-331787">
              <a:buBlip>
                <a:blip r:embed="rId2"/>
              </a:buBlip>
            </a:pPr>
            <a:r>
              <a:rPr sz="3200" dirty="0" err="1">
                <a:solidFill>
                  <a:schemeClr val="accent6"/>
                </a:solidFill>
              </a:rPr>
              <a:t>fminbnd</a:t>
            </a:r>
            <a:r>
              <a:rPr sz="3200" dirty="0"/>
              <a:t> - minimize function of one variable</a:t>
            </a:r>
          </a:p>
          <a:p>
            <a:pPr marL="331787" indent="-331787">
              <a:buBlip>
                <a:blip r:embed="rId2"/>
              </a:buBlip>
            </a:pPr>
            <a:r>
              <a:rPr sz="3200" dirty="0" err="1">
                <a:solidFill>
                  <a:schemeClr val="accent6"/>
                </a:solidFill>
              </a:rPr>
              <a:t>fzero</a:t>
            </a:r>
            <a:r>
              <a:rPr sz="3200" dirty="0"/>
              <a:t> - returns a zero of a function</a:t>
            </a:r>
          </a:p>
          <a:p>
            <a:pPr marL="331787" indent="-331787">
              <a:buBlip>
                <a:blip r:embed="rId2"/>
              </a:buBlip>
            </a:pPr>
            <a:r>
              <a:rPr sz="3200" dirty="0">
                <a:solidFill>
                  <a:schemeClr val="accent6"/>
                </a:solidFill>
              </a:rPr>
              <a:t>quad</a:t>
            </a:r>
            <a:r>
              <a:rPr sz="3200" dirty="0"/>
              <a:t> - numerically integrate a function</a:t>
            </a:r>
          </a:p>
          <a:p>
            <a:pPr marL="331787" indent="-331787">
              <a:buBlip>
                <a:blip r:embed="rId2"/>
              </a:buBlip>
            </a:pPr>
            <a:r>
              <a:rPr sz="3200" dirty="0" err="1">
                <a:solidFill>
                  <a:schemeClr val="accent6"/>
                </a:solidFill>
              </a:rPr>
              <a:t>ezplot</a:t>
            </a:r>
            <a:r>
              <a:rPr sz="3200" dirty="0"/>
              <a:t> - easy to use functional plotter</a:t>
            </a:r>
          </a:p>
          <a:p>
            <a:pPr marL="331787" indent="-331787">
              <a:buBlip>
                <a:blip r:embed="rId2"/>
              </a:buBlip>
            </a:pPr>
            <a:r>
              <a:rPr sz="3200" dirty="0" err="1">
                <a:solidFill>
                  <a:schemeClr val="accent6"/>
                </a:solidFill>
              </a:rPr>
              <a:t>fplot</a:t>
            </a:r>
            <a:r>
              <a:rPr sz="3200" dirty="0"/>
              <a:t> - plot a function by name</a:t>
            </a:r>
          </a:p>
          <a:p>
            <a:pPr marL="331787" indent="-331787">
              <a:buBlip>
                <a:blip r:embed="rId2"/>
              </a:buBlip>
            </a:pPr>
            <a:r>
              <a:rPr sz="3200" dirty="0">
                <a:solidFill>
                  <a:schemeClr val="accent6"/>
                </a:solidFill>
              </a:rPr>
              <a:t>eval</a:t>
            </a:r>
            <a:r>
              <a:rPr sz="3200" dirty="0"/>
              <a:t> - evaluates passed string as a function</a:t>
            </a:r>
          </a:p>
          <a:p>
            <a:pPr marL="331787" indent="-331787">
              <a:buBlip>
                <a:blip r:embed="rId2"/>
              </a:buBlip>
            </a:pPr>
            <a:r>
              <a:rPr sz="3200" dirty="0" err="1">
                <a:solidFill>
                  <a:schemeClr val="accent6"/>
                </a:solidFill>
              </a:rPr>
              <a:t>feval</a:t>
            </a:r>
            <a:r>
              <a:rPr sz="3200" dirty="0"/>
              <a:t> - evaluates passed string as a function with specific point</a:t>
            </a:r>
          </a:p>
        </p:txBody>
      </p:sp>
      <p:sp>
        <p:nvSpPr>
          <p:cNvPr id="191" name="Slide Number"/>
          <p:cNvSpPr txBox="1">
            <a:spLocks noGrp="1"/>
          </p:cNvSpPr>
          <p:nvPr>
            <p:ph type="sldNum" sz="quarter" idx="4294967295"/>
          </p:nvPr>
        </p:nvSpPr>
        <p:spPr>
          <a:xfrm>
            <a:off x="6305346" y="9197831"/>
            <a:ext cx="393168"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X = fminbnd(@sin,0,2*pi)	</a:t>
            </a:r>
            <a:r>
              <a:rPr>
                <a:solidFill>
                  <a:srgbClr val="4A874E"/>
                </a:solidFill>
              </a:rPr>
              <a:t>% at X=4.7124, sin function gives minimum value</a:t>
            </a:r>
          </a:p>
          <a:p>
            <a:pPr marL="0" indent="0">
              <a:spcBef>
                <a:spcPts val="0"/>
              </a:spcBef>
              <a:buSzTx/>
              <a:buNone/>
              <a:defRPr sz="1600">
                <a:solidFill>
                  <a:srgbClr val="000000"/>
                </a:solidFill>
                <a:latin typeface="Courier"/>
                <a:ea typeface="Courier"/>
                <a:cs typeface="Courier"/>
                <a:sym typeface="Courier"/>
              </a:defRPr>
            </a:pPr>
            <a:r>
              <a:t>X =</a:t>
            </a:r>
          </a:p>
          <a:p>
            <a:pPr marL="0" indent="0">
              <a:spcBef>
                <a:spcPts val="0"/>
              </a:spcBef>
              <a:buSzTx/>
              <a:buNone/>
              <a:defRPr sz="1600">
                <a:solidFill>
                  <a:srgbClr val="000000"/>
                </a:solidFill>
                <a:latin typeface="Courier"/>
                <a:ea typeface="Courier"/>
                <a:cs typeface="Courier"/>
                <a:sym typeface="Courier"/>
              </a:defRPr>
            </a:pPr>
            <a:r>
              <a:t>       4.7124</a:t>
            </a:r>
          </a:p>
          <a:p>
            <a:pPr marL="0" indent="0">
              <a:spcBef>
                <a:spcPts val="0"/>
              </a:spcBef>
              <a:buSzTx/>
              <a:buNone/>
              <a:defRPr sz="1600">
                <a:solidFill>
                  <a:srgbClr val="000000"/>
                </a:solidFill>
                <a:latin typeface="Courier"/>
                <a:ea typeface="Courier"/>
                <a:cs typeface="Courier"/>
                <a:sym typeface="Courier"/>
              </a:defRPr>
            </a:pPr>
            <a:r>
              <a:t>&gt;&gt; X = fminbnd(@cos,0,2*pi)	</a:t>
            </a:r>
            <a:r>
              <a:rPr>
                <a:solidFill>
                  <a:srgbClr val="4A874E"/>
                </a:solidFill>
              </a:rPr>
              <a:t>% at X=3.1416, sin function gives minimum value</a:t>
            </a:r>
          </a:p>
          <a:p>
            <a:pPr marL="0" indent="0">
              <a:spcBef>
                <a:spcPts val="0"/>
              </a:spcBef>
              <a:buSzTx/>
              <a:buNone/>
              <a:defRPr sz="1600">
                <a:solidFill>
                  <a:srgbClr val="000000"/>
                </a:solidFill>
                <a:latin typeface="Courier"/>
                <a:ea typeface="Courier"/>
                <a:cs typeface="Courier"/>
                <a:sym typeface="Courier"/>
              </a:defRPr>
            </a:pPr>
            <a:r>
              <a:t>X =</a:t>
            </a:r>
          </a:p>
          <a:p>
            <a:pPr marL="0" indent="0">
              <a:spcBef>
                <a:spcPts val="0"/>
              </a:spcBef>
              <a:buSzTx/>
              <a:buNone/>
              <a:defRPr sz="1600">
                <a:solidFill>
                  <a:srgbClr val="000000"/>
                </a:solidFill>
                <a:latin typeface="Courier"/>
                <a:ea typeface="Courier"/>
                <a:cs typeface="Courier"/>
                <a:sym typeface="Courier"/>
              </a:defRPr>
            </a:pPr>
            <a:r>
              <a:t>       3.1416</a:t>
            </a:r>
          </a:p>
          <a:p>
            <a:pPr marL="0" indent="0">
              <a:spcBef>
                <a:spcPts val="0"/>
              </a:spcBef>
              <a:buSzTx/>
              <a:buNone/>
              <a:defRPr sz="1600">
                <a:solidFill>
                  <a:srgbClr val="000000"/>
                </a:solidFill>
                <a:latin typeface="Courier"/>
                <a:ea typeface="Courier"/>
                <a:cs typeface="Courier"/>
                <a:sym typeface="Courier"/>
              </a:defRPr>
            </a:pPr>
            <a:r>
              <a:t>&gt;&gt; X = fminbnd(@tan,0,2*pi)	</a:t>
            </a:r>
            <a:r>
              <a:rPr>
                <a:solidFill>
                  <a:srgbClr val="4A874E"/>
                </a:solidFill>
              </a:rPr>
              <a:t>% at X=1.5708, sin function gives minimum value</a:t>
            </a:r>
          </a:p>
          <a:p>
            <a:pPr marL="0" indent="0">
              <a:spcBef>
                <a:spcPts val="0"/>
              </a:spcBef>
              <a:buSzTx/>
              <a:buNone/>
              <a:defRPr sz="1600">
                <a:solidFill>
                  <a:srgbClr val="000000"/>
                </a:solidFill>
                <a:latin typeface="Courier"/>
                <a:ea typeface="Courier"/>
                <a:cs typeface="Courier"/>
                <a:sym typeface="Courier"/>
              </a:defRPr>
            </a:pPr>
            <a:r>
              <a:t>X =</a:t>
            </a:r>
          </a:p>
          <a:p>
            <a:pPr marL="0" indent="0">
              <a:spcBef>
                <a:spcPts val="0"/>
              </a:spcBef>
              <a:buSzTx/>
              <a:buNone/>
              <a:defRPr sz="1600">
                <a:solidFill>
                  <a:srgbClr val="000000"/>
                </a:solidFill>
                <a:latin typeface="Courier"/>
                <a:ea typeface="Courier"/>
                <a:cs typeface="Courier"/>
                <a:sym typeface="Courier"/>
              </a:defRPr>
            </a:pPr>
            <a:r>
              <a:t>       1.5708</a:t>
            </a:r>
          </a:p>
          <a:p>
            <a:pPr marL="0" indent="0">
              <a:spcBef>
                <a:spcPts val="0"/>
              </a:spcBef>
              <a:buSzTx/>
              <a:buNone/>
              <a:defRPr sz="1600">
                <a:solidFill>
                  <a:srgbClr val="000000"/>
                </a:solidFill>
                <a:latin typeface="Courier"/>
                <a:ea typeface="Courier"/>
                <a:cs typeface="Courier"/>
                <a:sym typeface="Courier"/>
              </a:defRPr>
            </a:pPr>
            <a:r>
              <a:t>&gt;&gt; Y = fzero('sin',[0 pi])		</a:t>
            </a:r>
            <a:r>
              <a:rPr>
                <a:solidFill>
                  <a:srgbClr val="4A874E"/>
                </a:solidFill>
              </a:rPr>
              <a:t>% at X=0, sin function value is 0</a:t>
            </a:r>
          </a:p>
          <a:p>
            <a:pPr marL="0" indent="0">
              <a:spcBef>
                <a:spcPts val="0"/>
              </a:spcBef>
              <a:buSzTx/>
              <a:buNone/>
              <a:defRPr sz="1600">
                <a:solidFill>
                  <a:srgbClr val="000000"/>
                </a:solidFill>
                <a:latin typeface="Courier"/>
                <a:ea typeface="Courier"/>
                <a:cs typeface="Courier"/>
                <a:sym typeface="Courier"/>
              </a:defRPr>
            </a:pPr>
            <a:r>
              <a:t>Y =</a:t>
            </a:r>
          </a:p>
          <a:p>
            <a:pPr marL="0" indent="0">
              <a:spcBef>
                <a:spcPts val="0"/>
              </a:spcBef>
              <a:buSzTx/>
              <a:buNone/>
              <a:defRPr sz="1600">
                <a:solidFill>
                  <a:srgbClr val="000000"/>
                </a:solidFill>
                <a:latin typeface="Courier"/>
                <a:ea typeface="Courier"/>
                <a:cs typeface="Courier"/>
                <a:sym typeface="Courier"/>
              </a:defRPr>
            </a:pPr>
            <a:r>
              <a:t>     0</a:t>
            </a:r>
          </a:p>
          <a:p>
            <a:pPr marL="0" indent="0">
              <a:spcBef>
                <a:spcPts val="0"/>
              </a:spcBef>
              <a:buSzTx/>
              <a:buNone/>
              <a:defRPr sz="1600">
                <a:solidFill>
                  <a:srgbClr val="000000"/>
                </a:solidFill>
                <a:latin typeface="Courier"/>
                <a:ea typeface="Courier"/>
                <a:cs typeface="Courier"/>
                <a:sym typeface="Courier"/>
              </a:defRPr>
            </a:pPr>
            <a:r>
              <a:t>&gt;&gt; Y = fzero('cos',[0 pi])		</a:t>
            </a:r>
            <a:r>
              <a:rPr>
                <a:solidFill>
                  <a:srgbClr val="4A874E"/>
                </a:solidFill>
              </a:rPr>
              <a:t>% at X=1.5708, cos function value is 0</a:t>
            </a:r>
          </a:p>
          <a:p>
            <a:pPr marL="0" indent="0">
              <a:spcBef>
                <a:spcPts val="0"/>
              </a:spcBef>
              <a:buSzTx/>
              <a:buNone/>
              <a:defRPr sz="1600">
                <a:solidFill>
                  <a:srgbClr val="000000"/>
                </a:solidFill>
                <a:latin typeface="Courier"/>
                <a:ea typeface="Courier"/>
                <a:cs typeface="Courier"/>
                <a:sym typeface="Courier"/>
              </a:defRPr>
            </a:pPr>
            <a:r>
              <a:t>Y =</a:t>
            </a:r>
          </a:p>
          <a:p>
            <a:pPr marL="0" indent="0">
              <a:spcBef>
                <a:spcPts val="0"/>
              </a:spcBef>
              <a:buSzTx/>
              <a:buNone/>
              <a:defRPr sz="1600">
                <a:solidFill>
                  <a:srgbClr val="000000"/>
                </a:solidFill>
                <a:latin typeface="Courier"/>
                <a:ea typeface="Courier"/>
                <a:cs typeface="Courier"/>
                <a:sym typeface="Courier"/>
              </a:defRPr>
            </a:pPr>
            <a:r>
              <a:t>       1.5708</a:t>
            </a:r>
          </a:p>
          <a:p>
            <a:pPr marL="0" indent="0">
              <a:spcBef>
                <a:spcPts val="0"/>
              </a:spcBef>
              <a:buSzTx/>
              <a:buNone/>
              <a:defRPr sz="1600">
                <a:solidFill>
                  <a:srgbClr val="000000"/>
                </a:solidFill>
                <a:latin typeface="Courier"/>
                <a:ea typeface="Courier"/>
                <a:cs typeface="Courier"/>
                <a:sym typeface="Courier"/>
              </a:defRPr>
            </a:pPr>
            <a:r>
              <a:t>&gt;&gt; fplot(@sin,[0 2*pi])</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&gt;&gt; Z = eval('tan(pi/4)')</a:t>
            </a:r>
          </a:p>
          <a:p>
            <a:pPr marL="0" indent="0">
              <a:spcBef>
                <a:spcPts val="0"/>
              </a:spcBef>
              <a:buSzTx/>
              <a:buNone/>
              <a:defRPr sz="1600">
                <a:solidFill>
                  <a:srgbClr val="000000"/>
                </a:solidFill>
                <a:latin typeface="Courier"/>
                <a:ea typeface="Courier"/>
                <a:cs typeface="Courier"/>
                <a:sym typeface="Courier"/>
              </a:defRPr>
            </a:pPr>
            <a:r>
              <a:t>Z =</a:t>
            </a:r>
          </a:p>
          <a:p>
            <a:pPr marL="0" indent="0">
              <a:spcBef>
                <a:spcPts val="0"/>
              </a:spcBef>
              <a:buSzTx/>
              <a:buNone/>
              <a:defRPr sz="1600">
                <a:solidFill>
                  <a:srgbClr val="000000"/>
                </a:solidFill>
                <a:latin typeface="Courier"/>
                <a:ea typeface="Courier"/>
                <a:cs typeface="Courier"/>
                <a:sym typeface="Courier"/>
              </a:defRPr>
            </a:pPr>
            <a:r>
              <a:t>            1</a:t>
            </a:r>
          </a:p>
          <a:p>
            <a:pPr marL="0" indent="0">
              <a:spcBef>
                <a:spcPts val="0"/>
              </a:spcBef>
              <a:buSzTx/>
              <a:buNone/>
              <a:defRPr sz="1600">
                <a:solidFill>
                  <a:srgbClr val="000000"/>
                </a:solidFill>
                <a:latin typeface="Courier"/>
                <a:ea typeface="Courier"/>
                <a:cs typeface="Courier"/>
                <a:sym typeface="Courier"/>
              </a:defRPr>
            </a:pPr>
            <a:r>
              <a:t>&gt;&gt; Z = feval('tan',pi/4)</a:t>
            </a:r>
          </a:p>
          <a:p>
            <a:pPr marL="0" indent="0">
              <a:spcBef>
                <a:spcPts val="0"/>
              </a:spcBef>
              <a:buSzTx/>
              <a:buNone/>
              <a:defRPr sz="1600">
                <a:solidFill>
                  <a:srgbClr val="000000"/>
                </a:solidFill>
                <a:latin typeface="Courier"/>
                <a:ea typeface="Courier"/>
                <a:cs typeface="Courier"/>
                <a:sym typeface="Courier"/>
              </a:defRPr>
            </a:pPr>
            <a:r>
              <a:t>Z =</a:t>
            </a:r>
          </a:p>
          <a:p>
            <a:pPr marL="0" indent="0">
              <a:spcBef>
                <a:spcPts val="0"/>
              </a:spcBef>
              <a:buSzTx/>
              <a:buNone/>
              <a:defRPr sz="1600">
                <a:solidFill>
                  <a:srgbClr val="000000"/>
                </a:solidFill>
                <a:latin typeface="Courier"/>
                <a:ea typeface="Courier"/>
                <a:cs typeface="Courier"/>
                <a:sym typeface="Courier"/>
              </a:defRPr>
            </a:pPr>
            <a:r>
              <a:t>            1</a:t>
            </a:r>
          </a:p>
        </p:txBody>
      </p:sp>
      <p:pic>
        <p:nvPicPr>
          <p:cNvPr id="194" name="untitled1.png" descr="untitled1.png"/>
          <p:cNvPicPr>
            <a:picLocks noChangeAspect="1"/>
          </p:cNvPicPr>
          <p:nvPr/>
        </p:nvPicPr>
        <p:blipFill>
          <a:blip r:embed="rId2"/>
          <a:stretch>
            <a:fillRect/>
          </a:stretch>
        </p:blipFill>
        <p:spPr>
          <a:xfrm>
            <a:off x="545104" y="5267820"/>
            <a:ext cx="3046588" cy="2405369"/>
          </a:xfrm>
          <a:prstGeom prst="rect">
            <a:avLst/>
          </a:prstGeom>
          <a:ln w="88900">
            <a:miter lim="400000"/>
          </a:ln>
        </p:spPr>
      </p:pic>
      <p:grpSp>
        <p:nvGrpSpPr>
          <p:cNvPr id="4" name="Group 3">
            <a:extLst>
              <a:ext uri="{FF2B5EF4-FFF2-40B4-BE49-F238E27FC236}">
                <a16:creationId xmlns:a16="http://schemas.microsoft.com/office/drawing/2014/main" id="{E7EF4A36-33D0-452F-8418-3AEC46F0CE99}"/>
              </a:ext>
            </a:extLst>
          </p:cNvPr>
          <p:cNvGrpSpPr/>
          <p:nvPr/>
        </p:nvGrpSpPr>
        <p:grpSpPr>
          <a:xfrm>
            <a:off x="803199" y="832612"/>
            <a:ext cx="895320" cy="1267200"/>
            <a:chOff x="803199" y="832612"/>
            <a:chExt cx="895320" cy="126720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4B6B4CD-33B2-4913-825C-351F354E9B69}"/>
                    </a:ext>
                  </a:extLst>
                </p14:cNvPr>
                <p14:cNvContentPartPr/>
                <p14:nvPr/>
              </p14:nvContentPartPr>
              <p14:xfrm>
                <a:off x="803199" y="832612"/>
                <a:ext cx="740520" cy="612720"/>
              </p14:xfrm>
            </p:contentPart>
          </mc:Choice>
          <mc:Fallback>
            <p:pic>
              <p:nvPicPr>
                <p:cNvPr id="2" name="Ink 1">
                  <a:extLst>
                    <a:ext uri="{FF2B5EF4-FFF2-40B4-BE49-F238E27FC236}">
                      <a16:creationId xmlns:a16="http://schemas.microsoft.com/office/drawing/2014/main" id="{04B6B4CD-33B2-4913-825C-351F354E9B69}"/>
                    </a:ext>
                  </a:extLst>
                </p:cNvPr>
                <p:cNvPicPr/>
                <p:nvPr/>
              </p:nvPicPr>
              <p:blipFill>
                <a:blip r:embed="rId4"/>
                <a:stretch>
                  <a:fillRect/>
                </a:stretch>
              </p:blipFill>
              <p:spPr>
                <a:xfrm>
                  <a:off x="794199" y="823612"/>
                  <a:ext cx="758160" cy="630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60B37DE-CB2F-4654-8F03-01E2B089C524}"/>
                    </a:ext>
                  </a:extLst>
                </p14:cNvPr>
                <p14:cNvContentPartPr/>
                <p14:nvPr/>
              </p14:nvContentPartPr>
              <p14:xfrm>
                <a:off x="987519" y="1600852"/>
                <a:ext cx="711000" cy="498960"/>
              </p14:xfrm>
            </p:contentPart>
          </mc:Choice>
          <mc:Fallback>
            <p:pic>
              <p:nvPicPr>
                <p:cNvPr id="3" name="Ink 2">
                  <a:extLst>
                    <a:ext uri="{FF2B5EF4-FFF2-40B4-BE49-F238E27FC236}">
                      <a16:creationId xmlns:a16="http://schemas.microsoft.com/office/drawing/2014/main" id="{660B37DE-CB2F-4654-8F03-01E2B089C524}"/>
                    </a:ext>
                  </a:extLst>
                </p:cNvPr>
                <p:cNvPicPr/>
                <p:nvPr/>
              </p:nvPicPr>
              <p:blipFill>
                <a:blip r:embed="rId6"/>
                <a:stretch>
                  <a:fillRect/>
                </a:stretch>
              </p:blipFill>
              <p:spPr>
                <a:xfrm>
                  <a:off x="978879" y="1591852"/>
                  <a:ext cx="728640" cy="51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D0ECADD2-A421-4F8E-874B-1EE17C03967C}"/>
                  </a:ext>
                </a:extLst>
              </p14:cNvPr>
              <p14:cNvContentPartPr/>
              <p14:nvPr/>
            </p14:nvContentPartPr>
            <p14:xfrm>
              <a:off x="1359039" y="2817292"/>
              <a:ext cx="408600" cy="360"/>
            </p14:xfrm>
          </p:contentPart>
        </mc:Choice>
        <mc:Fallback>
          <p:pic>
            <p:nvPicPr>
              <p:cNvPr id="5" name="Ink 4">
                <a:extLst>
                  <a:ext uri="{FF2B5EF4-FFF2-40B4-BE49-F238E27FC236}">
                    <a16:creationId xmlns:a16="http://schemas.microsoft.com/office/drawing/2014/main" id="{D0ECADD2-A421-4F8E-874B-1EE17C03967C}"/>
                  </a:ext>
                </a:extLst>
              </p:cNvPr>
              <p:cNvPicPr/>
              <p:nvPr/>
            </p:nvPicPr>
            <p:blipFill>
              <a:blip r:embed="rId8"/>
              <a:stretch>
                <a:fillRect/>
              </a:stretch>
            </p:blipFill>
            <p:spPr>
              <a:xfrm>
                <a:off x="1350039" y="2808652"/>
                <a:ext cx="426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74A420DF-CDC2-409E-A5AD-9A176F40F60F}"/>
                  </a:ext>
                </a:extLst>
              </p14:cNvPr>
              <p14:cNvContentPartPr/>
              <p14:nvPr/>
            </p14:nvContentPartPr>
            <p14:xfrm>
              <a:off x="2100279" y="2078212"/>
              <a:ext cx="518040" cy="35640"/>
            </p14:xfrm>
          </p:contentPart>
        </mc:Choice>
        <mc:Fallback>
          <p:pic>
            <p:nvPicPr>
              <p:cNvPr id="6" name="Ink 5">
                <a:extLst>
                  <a:ext uri="{FF2B5EF4-FFF2-40B4-BE49-F238E27FC236}">
                    <a16:creationId xmlns:a16="http://schemas.microsoft.com/office/drawing/2014/main" id="{74A420DF-CDC2-409E-A5AD-9A176F40F60F}"/>
                  </a:ext>
                </a:extLst>
              </p:cNvPr>
              <p:cNvPicPr/>
              <p:nvPr/>
            </p:nvPicPr>
            <p:blipFill>
              <a:blip r:embed="rId10"/>
              <a:stretch>
                <a:fillRect/>
              </a:stretch>
            </p:blipFill>
            <p:spPr>
              <a:xfrm>
                <a:off x="2091279" y="2069212"/>
                <a:ext cx="535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B2A293AF-7387-4767-AE06-621598E670F9}"/>
                  </a:ext>
                </a:extLst>
              </p14:cNvPr>
              <p14:cNvContentPartPr/>
              <p14:nvPr/>
            </p14:nvContentPartPr>
            <p14:xfrm>
              <a:off x="5881359" y="2075332"/>
              <a:ext cx="950040" cy="49680"/>
            </p14:xfrm>
          </p:contentPart>
        </mc:Choice>
        <mc:Fallback>
          <p:pic>
            <p:nvPicPr>
              <p:cNvPr id="7" name="Ink 6">
                <a:extLst>
                  <a:ext uri="{FF2B5EF4-FFF2-40B4-BE49-F238E27FC236}">
                    <a16:creationId xmlns:a16="http://schemas.microsoft.com/office/drawing/2014/main" id="{B2A293AF-7387-4767-AE06-621598E670F9}"/>
                  </a:ext>
                </a:extLst>
              </p:cNvPr>
              <p:cNvPicPr/>
              <p:nvPr/>
            </p:nvPicPr>
            <p:blipFill>
              <a:blip r:embed="rId12"/>
              <a:stretch>
                <a:fillRect/>
              </a:stretch>
            </p:blipFill>
            <p:spPr>
              <a:xfrm>
                <a:off x="5872719" y="2066692"/>
                <a:ext cx="9676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A4E3B7F5-C664-49CA-8DB9-EF2847FCA637}"/>
                  </a:ext>
                </a:extLst>
              </p14:cNvPr>
              <p14:cNvContentPartPr/>
              <p14:nvPr/>
            </p14:nvContentPartPr>
            <p14:xfrm>
              <a:off x="2792559" y="2100532"/>
              <a:ext cx="480600" cy="360"/>
            </p14:xfrm>
          </p:contentPart>
        </mc:Choice>
        <mc:Fallback>
          <p:pic>
            <p:nvPicPr>
              <p:cNvPr id="8" name="Ink 7">
                <a:extLst>
                  <a:ext uri="{FF2B5EF4-FFF2-40B4-BE49-F238E27FC236}">
                    <a16:creationId xmlns:a16="http://schemas.microsoft.com/office/drawing/2014/main" id="{A4E3B7F5-C664-49CA-8DB9-EF2847FCA637}"/>
                  </a:ext>
                </a:extLst>
              </p:cNvPr>
              <p:cNvPicPr/>
              <p:nvPr/>
            </p:nvPicPr>
            <p:blipFill>
              <a:blip r:embed="rId14"/>
              <a:stretch>
                <a:fillRect/>
              </a:stretch>
            </p:blipFill>
            <p:spPr>
              <a:xfrm>
                <a:off x="2783919" y="2091532"/>
                <a:ext cx="498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E8D91F07-6E30-47C3-83E1-96B0E0321739}"/>
                  </a:ext>
                </a:extLst>
              </p14:cNvPr>
              <p14:cNvContentPartPr/>
              <p14:nvPr/>
            </p14:nvContentPartPr>
            <p14:xfrm>
              <a:off x="975999" y="3283132"/>
              <a:ext cx="401760" cy="300240"/>
            </p14:xfrm>
          </p:contentPart>
        </mc:Choice>
        <mc:Fallback>
          <p:pic>
            <p:nvPicPr>
              <p:cNvPr id="9" name="Ink 8">
                <a:extLst>
                  <a:ext uri="{FF2B5EF4-FFF2-40B4-BE49-F238E27FC236}">
                    <a16:creationId xmlns:a16="http://schemas.microsoft.com/office/drawing/2014/main" id="{E8D91F07-6E30-47C3-83E1-96B0E0321739}"/>
                  </a:ext>
                </a:extLst>
              </p:cNvPr>
              <p:cNvPicPr/>
              <p:nvPr/>
            </p:nvPicPr>
            <p:blipFill>
              <a:blip r:embed="rId16"/>
              <a:stretch>
                <a:fillRect/>
              </a:stretch>
            </p:blipFill>
            <p:spPr>
              <a:xfrm>
                <a:off x="966999" y="3274132"/>
                <a:ext cx="4194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99725781-2C3C-41BA-B8D0-AB04E319EAE1}"/>
                  </a:ext>
                </a:extLst>
              </p14:cNvPr>
              <p14:cNvContentPartPr/>
              <p14:nvPr/>
            </p14:nvContentPartPr>
            <p14:xfrm>
              <a:off x="2644239" y="3595252"/>
              <a:ext cx="654840" cy="12600"/>
            </p14:xfrm>
          </p:contentPart>
        </mc:Choice>
        <mc:Fallback>
          <p:pic>
            <p:nvPicPr>
              <p:cNvPr id="10" name="Ink 9">
                <a:extLst>
                  <a:ext uri="{FF2B5EF4-FFF2-40B4-BE49-F238E27FC236}">
                    <a16:creationId xmlns:a16="http://schemas.microsoft.com/office/drawing/2014/main" id="{99725781-2C3C-41BA-B8D0-AB04E319EAE1}"/>
                  </a:ext>
                </a:extLst>
              </p:cNvPr>
              <p:cNvPicPr/>
              <p:nvPr/>
            </p:nvPicPr>
            <p:blipFill>
              <a:blip r:embed="rId18"/>
              <a:stretch>
                <a:fillRect/>
              </a:stretch>
            </p:blipFill>
            <p:spPr>
              <a:xfrm>
                <a:off x="2635599" y="3586612"/>
                <a:ext cx="672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CD5E94B0-FF1C-4786-A5D7-4D2B79E0EE9D}"/>
                  </a:ext>
                </a:extLst>
              </p14:cNvPr>
              <p14:cNvContentPartPr/>
              <p14:nvPr/>
            </p14:nvContentPartPr>
            <p14:xfrm>
              <a:off x="1346439" y="4361692"/>
              <a:ext cx="943200" cy="25200"/>
            </p14:xfrm>
          </p:contentPart>
        </mc:Choice>
        <mc:Fallback>
          <p:pic>
            <p:nvPicPr>
              <p:cNvPr id="11" name="Ink 10">
                <a:extLst>
                  <a:ext uri="{FF2B5EF4-FFF2-40B4-BE49-F238E27FC236}">
                    <a16:creationId xmlns:a16="http://schemas.microsoft.com/office/drawing/2014/main" id="{CD5E94B0-FF1C-4786-A5D7-4D2B79E0EE9D}"/>
                  </a:ext>
                </a:extLst>
              </p:cNvPr>
              <p:cNvPicPr/>
              <p:nvPr/>
            </p:nvPicPr>
            <p:blipFill>
              <a:blip r:embed="rId20"/>
              <a:stretch>
                <a:fillRect/>
              </a:stretch>
            </p:blipFill>
            <p:spPr>
              <a:xfrm>
                <a:off x="1337799" y="4352692"/>
                <a:ext cx="960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70AFA800-E223-4964-AED8-5821E44257DB}"/>
                  </a:ext>
                </a:extLst>
              </p14:cNvPr>
              <p14:cNvContentPartPr/>
              <p14:nvPr/>
            </p14:nvContentPartPr>
            <p14:xfrm>
              <a:off x="1445799" y="4990252"/>
              <a:ext cx="321480" cy="52560"/>
            </p14:xfrm>
          </p:contentPart>
        </mc:Choice>
        <mc:Fallback>
          <p:pic>
            <p:nvPicPr>
              <p:cNvPr id="12" name="Ink 11">
                <a:extLst>
                  <a:ext uri="{FF2B5EF4-FFF2-40B4-BE49-F238E27FC236}">
                    <a16:creationId xmlns:a16="http://schemas.microsoft.com/office/drawing/2014/main" id="{70AFA800-E223-4964-AED8-5821E44257DB}"/>
                  </a:ext>
                </a:extLst>
              </p:cNvPr>
              <p:cNvPicPr/>
              <p:nvPr/>
            </p:nvPicPr>
            <p:blipFill>
              <a:blip r:embed="rId22"/>
              <a:stretch>
                <a:fillRect/>
              </a:stretch>
            </p:blipFill>
            <p:spPr>
              <a:xfrm>
                <a:off x="1437159" y="4981252"/>
                <a:ext cx="3391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5FC488BE-4AB6-4821-B17D-2492C8CCC7D0}"/>
                  </a:ext>
                </a:extLst>
              </p14:cNvPr>
              <p14:cNvContentPartPr/>
              <p14:nvPr/>
            </p14:nvContentPartPr>
            <p14:xfrm>
              <a:off x="2248599" y="5041732"/>
              <a:ext cx="335520" cy="360"/>
            </p14:xfrm>
          </p:contentPart>
        </mc:Choice>
        <mc:Fallback>
          <p:pic>
            <p:nvPicPr>
              <p:cNvPr id="13" name="Ink 12">
                <a:extLst>
                  <a:ext uri="{FF2B5EF4-FFF2-40B4-BE49-F238E27FC236}">
                    <a16:creationId xmlns:a16="http://schemas.microsoft.com/office/drawing/2014/main" id="{5FC488BE-4AB6-4821-B17D-2492C8CCC7D0}"/>
                  </a:ext>
                </a:extLst>
              </p:cNvPr>
              <p:cNvPicPr/>
              <p:nvPr/>
            </p:nvPicPr>
            <p:blipFill>
              <a:blip r:embed="rId24"/>
              <a:stretch>
                <a:fillRect/>
              </a:stretch>
            </p:blipFill>
            <p:spPr>
              <a:xfrm>
                <a:off x="2239599" y="5032732"/>
                <a:ext cx="353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B6D24048-572D-4D94-9355-7DB36FBB1490}"/>
                  </a:ext>
                </a:extLst>
              </p14:cNvPr>
              <p14:cNvContentPartPr/>
              <p14:nvPr/>
            </p14:nvContentPartPr>
            <p14:xfrm>
              <a:off x="1112079" y="7982212"/>
              <a:ext cx="261720" cy="360"/>
            </p14:xfrm>
          </p:contentPart>
        </mc:Choice>
        <mc:Fallback>
          <p:pic>
            <p:nvPicPr>
              <p:cNvPr id="14" name="Ink 13">
                <a:extLst>
                  <a:ext uri="{FF2B5EF4-FFF2-40B4-BE49-F238E27FC236}">
                    <a16:creationId xmlns:a16="http://schemas.microsoft.com/office/drawing/2014/main" id="{B6D24048-572D-4D94-9355-7DB36FBB1490}"/>
                  </a:ext>
                </a:extLst>
              </p:cNvPr>
              <p:cNvPicPr/>
              <p:nvPr/>
            </p:nvPicPr>
            <p:blipFill>
              <a:blip r:embed="rId26"/>
              <a:stretch>
                <a:fillRect/>
              </a:stretch>
            </p:blipFill>
            <p:spPr>
              <a:xfrm>
                <a:off x="1103079" y="7973212"/>
                <a:ext cx="279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00C817BD-1B38-4299-BF35-907F386406CE}"/>
                  </a:ext>
                </a:extLst>
              </p14:cNvPr>
              <p14:cNvContentPartPr/>
              <p14:nvPr/>
            </p14:nvContentPartPr>
            <p14:xfrm>
              <a:off x="1210719" y="8773132"/>
              <a:ext cx="382320" cy="360"/>
            </p14:xfrm>
          </p:contentPart>
        </mc:Choice>
        <mc:Fallback>
          <p:pic>
            <p:nvPicPr>
              <p:cNvPr id="15" name="Ink 14">
                <a:extLst>
                  <a:ext uri="{FF2B5EF4-FFF2-40B4-BE49-F238E27FC236}">
                    <a16:creationId xmlns:a16="http://schemas.microsoft.com/office/drawing/2014/main" id="{00C817BD-1B38-4299-BF35-907F386406CE}"/>
                  </a:ext>
                </a:extLst>
              </p:cNvPr>
              <p:cNvPicPr/>
              <p:nvPr/>
            </p:nvPicPr>
            <p:blipFill>
              <a:blip r:embed="rId28"/>
              <a:stretch>
                <a:fillRect/>
              </a:stretch>
            </p:blipFill>
            <p:spPr>
              <a:xfrm>
                <a:off x="1201719" y="8764132"/>
                <a:ext cx="399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F2B8F9E5-FFF4-4182-83C0-1323DC31FFFA}"/>
                  </a:ext>
                </a:extLst>
              </p14:cNvPr>
              <p14:cNvContentPartPr/>
              <p14:nvPr/>
            </p14:nvContentPartPr>
            <p14:xfrm>
              <a:off x="5313279" y="3471772"/>
              <a:ext cx="2098080" cy="161280"/>
            </p14:xfrm>
          </p:contentPart>
        </mc:Choice>
        <mc:Fallback>
          <p:pic>
            <p:nvPicPr>
              <p:cNvPr id="16" name="Ink 15">
                <a:extLst>
                  <a:ext uri="{FF2B5EF4-FFF2-40B4-BE49-F238E27FC236}">
                    <a16:creationId xmlns:a16="http://schemas.microsoft.com/office/drawing/2014/main" id="{F2B8F9E5-FFF4-4182-83C0-1323DC31FFFA}"/>
                  </a:ext>
                </a:extLst>
              </p:cNvPr>
              <p:cNvPicPr/>
              <p:nvPr/>
            </p:nvPicPr>
            <p:blipFill>
              <a:blip r:embed="rId30"/>
              <a:stretch>
                <a:fillRect/>
              </a:stretch>
            </p:blipFill>
            <p:spPr>
              <a:xfrm>
                <a:off x="5304639" y="3463132"/>
                <a:ext cx="2115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Ink 16">
                <a:extLst>
                  <a:ext uri="{FF2B5EF4-FFF2-40B4-BE49-F238E27FC236}">
                    <a16:creationId xmlns:a16="http://schemas.microsoft.com/office/drawing/2014/main" id="{76F1321E-A096-412E-B003-2BAB8FC8D5D4}"/>
                  </a:ext>
                </a:extLst>
              </p14:cNvPr>
              <p14:cNvContentPartPr/>
              <p14:nvPr/>
            </p14:nvContentPartPr>
            <p14:xfrm>
              <a:off x="2063559" y="4599292"/>
              <a:ext cx="141840" cy="73080"/>
            </p14:xfrm>
          </p:contentPart>
        </mc:Choice>
        <mc:Fallback>
          <p:pic>
            <p:nvPicPr>
              <p:cNvPr id="17" name="Ink 16">
                <a:extLst>
                  <a:ext uri="{FF2B5EF4-FFF2-40B4-BE49-F238E27FC236}">
                    <a16:creationId xmlns:a16="http://schemas.microsoft.com/office/drawing/2014/main" id="{76F1321E-A096-412E-B003-2BAB8FC8D5D4}"/>
                  </a:ext>
                </a:extLst>
              </p:cNvPr>
              <p:cNvPicPr/>
              <p:nvPr/>
            </p:nvPicPr>
            <p:blipFill>
              <a:blip r:embed="rId32"/>
              <a:stretch>
                <a:fillRect/>
              </a:stretch>
            </p:blipFill>
            <p:spPr>
              <a:xfrm>
                <a:off x="2054559" y="4590292"/>
                <a:ext cx="1594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Ink 17">
                <a:extLst>
                  <a:ext uri="{FF2B5EF4-FFF2-40B4-BE49-F238E27FC236}">
                    <a16:creationId xmlns:a16="http://schemas.microsoft.com/office/drawing/2014/main" id="{2296FAC0-2998-4D01-B668-127CA524E920}"/>
                  </a:ext>
                </a:extLst>
              </p14:cNvPr>
              <p14:cNvContentPartPr/>
              <p14:nvPr/>
            </p14:nvContentPartPr>
            <p14:xfrm>
              <a:off x="1964919" y="3188092"/>
              <a:ext cx="78120" cy="360"/>
            </p14:xfrm>
          </p:contentPart>
        </mc:Choice>
        <mc:Fallback>
          <p:pic>
            <p:nvPicPr>
              <p:cNvPr id="18" name="Ink 17">
                <a:extLst>
                  <a:ext uri="{FF2B5EF4-FFF2-40B4-BE49-F238E27FC236}">
                    <a16:creationId xmlns:a16="http://schemas.microsoft.com/office/drawing/2014/main" id="{2296FAC0-2998-4D01-B668-127CA524E920}"/>
                  </a:ext>
                </a:extLst>
              </p:cNvPr>
              <p:cNvPicPr/>
              <p:nvPr/>
            </p:nvPicPr>
            <p:blipFill>
              <a:blip r:embed="rId34"/>
              <a:stretch>
                <a:fillRect/>
              </a:stretch>
            </p:blipFill>
            <p:spPr>
              <a:xfrm>
                <a:off x="1955919" y="3179092"/>
                <a:ext cx="95760" cy="18000"/>
              </a:xfrm>
              <a:prstGeom prst="rect">
                <a:avLst/>
              </a:prstGeom>
            </p:spPr>
          </p:pic>
        </mc:Fallback>
      </mc:AlternateContent>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ub-functions"/>
          <p:cNvSpPr txBox="1">
            <a:spLocks noGrp="1"/>
          </p:cNvSpPr>
          <p:nvPr>
            <p:ph type="title"/>
          </p:nvPr>
        </p:nvSpPr>
        <p:spPr>
          <a:xfrm>
            <a:off x="1270000" y="3510"/>
            <a:ext cx="10464800" cy="2540001"/>
          </a:xfrm>
          <a:prstGeom prst="rect">
            <a:avLst/>
          </a:prstGeom>
        </p:spPr>
        <p:txBody>
          <a:bodyPr/>
          <a:lstStyle/>
          <a:p>
            <a:pPr lvl="1"/>
            <a:r>
              <a:t>Sub-functions</a:t>
            </a:r>
          </a:p>
        </p:txBody>
      </p:sp>
      <p:sp>
        <p:nvSpPr>
          <p:cNvPr id="197" name="Slide Number"/>
          <p:cNvSpPr txBox="1">
            <a:spLocks noGrp="1"/>
          </p:cNvSpPr>
          <p:nvPr>
            <p:ph type="sldNum" sz="quarter" idx="4294967295"/>
          </p:nvPr>
        </p:nvSpPr>
        <p:spPr>
          <a:xfrm>
            <a:off x="6284002" y="9197831"/>
            <a:ext cx="435857"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198" name="Syntax :…"/>
          <p:cNvSpPr txBox="1">
            <a:spLocks noGrp="1"/>
          </p:cNvSpPr>
          <p:nvPr>
            <p:ph type="body" idx="1"/>
          </p:nvPr>
        </p:nvSpPr>
        <p:spPr>
          <a:xfrm>
            <a:off x="1270000" y="2207364"/>
            <a:ext cx="10464800" cy="6862872"/>
          </a:xfrm>
          <a:prstGeom prst="rect">
            <a:avLst/>
          </a:prstGeom>
        </p:spPr>
        <p:txBody>
          <a:bodyPr>
            <a:normAutofit/>
          </a:bodyPr>
          <a:lstStyle/>
          <a:p>
            <a:pPr marL="0" indent="0">
              <a:spcBef>
                <a:spcPts val="3200"/>
              </a:spcBef>
              <a:buSzTx/>
              <a:buNone/>
              <a:defRPr sz="3200"/>
            </a:pPr>
            <a:r>
              <a:rPr sz="4000" dirty="0"/>
              <a:t>Syntax :</a:t>
            </a:r>
          </a:p>
          <a:p>
            <a:pPr marL="0" indent="0">
              <a:buSzTx/>
              <a:buNone/>
              <a:defRPr>
                <a:solidFill>
                  <a:schemeClr val="accent5"/>
                </a:solidFill>
              </a:defRPr>
            </a:pPr>
            <a:r>
              <a:rPr sz="2800" dirty="0"/>
              <a:t>function [outArg1,  outArg2, …] = </a:t>
            </a:r>
            <a:r>
              <a:rPr sz="2800" dirty="0" err="1"/>
              <a:t>funName</a:t>
            </a:r>
            <a:r>
              <a:rPr sz="2800" dirty="0"/>
              <a:t>(inarg1, inarg2, …)</a:t>
            </a:r>
          </a:p>
          <a:p>
            <a:pPr marL="0" indent="0">
              <a:buSzTx/>
              <a:buNone/>
              <a:defRPr>
                <a:solidFill>
                  <a:schemeClr val="accent5">
                    <a:hueOff val="106354"/>
                    <a:satOff val="-4882"/>
                    <a:lumOff val="15353"/>
                  </a:schemeClr>
                </a:solidFill>
              </a:defRPr>
            </a:pPr>
            <a:r>
              <a:rPr sz="2800" dirty="0"/>
              <a:t>		(Executable Code)</a:t>
            </a:r>
          </a:p>
          <a:p>
            <a:pPr marL="0" indent="0">
              <a:buSzTx/>
              <a:buNone/>
              <a:defRPr>
                <a:solidFill>
                  <a:schemeClr val="accent3"/>
                </a:solidFill>
              </a:defRPr>
            </a:pPr>
            <a:r>
              <a:rPr sz="2800" dirty="0"/>
              <a:t>		% Call of </a:t>
            </a:r>
            <a:r>
              <a:rPr sz="2800" dirty="0" err="1"/>
              <a:t>subFunction</a:t>
            </a:r>
            <a:endParaRPr sz="2800" dirty="0"/>
          </a:p>
          <a:p>
            <a:pPr marL="0" indent="0">
              <a:buSzTx/>
              <a:buNone/>
            </a:pPr>
            <a:r>
              <a:rPr sz="2800" dirty="0"/>
              <a:t>		(return)</a:t>
            </a:r>
          </a:p>
          <a:p>
            <a:pPr marL="0" indent="0">
              <a:buSzTx/>
              <a:buNone/>
            </a:pPr>
            <a:r>
              <a:rPr sz="2800" dirty="0"/>
              <a:t>(end)</a:t>
            </a:r>
          </a:p>
          <a:p>
            <a:pPr marL="0" indent="0">
              <a:buSzTx/>
              <a:buNone/>
            </a:pPr>
            <a:endParaRPr sz="2800" dirty="0"/>
          </a:p>
          <a:p>
            <a:pPr marL="0" indent="0">
              <a:buSzTx/>
              <a:buNone/>
            </a:pPr>
            <a:r>
              <a:rPr sz="2800" dirty="0">
                <a:solidFill>
                  <a:schemeClr val="accent3"/>
                </a:solidFill>
              </a:rPr>
              <a:t>function [oa1,  oa2, …] = </a:t>
            </a:r>
            <a:r>
              <a:rPr sz="2800" dirty="0" err="1">
                <a:solidFill>
                  <a:schemeClr val="accent3"/>
                </a:solidFill>
              </a:rPr>
              <a:t>subFunction</a:t>
            </a:r>
            <a:r>
              <a:rPr sz="2800" dirty="0">
                <a:solidFill>
                  <a:schemeClr val="accent3"/>
                </a:solidFill>
              </a:rPr>
              <a:t>(ia1, ia2, …)</a:t>
            </a:r>
          </a:p>
          <a:p>
            <a:pPr marL="0" indent="0">
              <a:buSzTx/>
              <a:buNone/>
            </a:pPr>
            <a:r>
              <a:rPr sz="2800" dirty="0"/>
              <a:t>		</a:t>
            </a:r>
            <a:r>
              <a:rPr sz="2800" dirty="0">
                <a:solidFill>
                  <a:schemeClr val="accent3">
                    <a:hueOff val="-74787"/>
                    <a:lumOff val="12067"/>
                  </a:schemeClr>
                </a:solidFill>
              </a:rPr>
              <a:t>(Executable Code)</a:t>
            </a:r>
          </a:p>
          <a:p>
            <a:pPr marL="0" indent="0">
              <a:buSzTx/>
              <a:buNone/>
            </a:pPr>
            <a:r>
              <a:rPr sz="2800" dirty="0"/>
              <a:t>		(return)</a:t>
            </a:r>
          </a:p>
          <a:p>
            <a:pPr marL="0" indent="0">
              <a:buSzTx/>
              <a:buNone/>
            </a:pPr>
            <a:r>
              <a:rPr sz="2800" dirty="0"/>
              <a:t>(end)</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tatistics.m…"/>
          <p:cNvSpPr txBox="1">
            <a:spLocks noGrp="1"/>
          </p:cNvSpPr>
          <p:nvPr>
            <p:ph type="body" idx="1"/>
          </p:nvPr>
        </p:nvSpPr>
        <p:spPr>
          <a:xfrm>
            <a:off x="240995" y="266461"/>
            <a:ext cx="12522810" cy="5403847"/>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err="1"/>
              <a:t>statistics.m</a:t>
            </a: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r>
              <a:rPr dirty="0">
                <a:solidFill>
                  <a:srgbClr val="0433FF"/>
                </a:solidFill>
              </a:rPr>
              <a:t>function</a:t>
            </a:r>
            <a:r>
              <a:rPr dirty="0"/>
              <a:t> [avg, med] = statistics(vector)</a:t>
            </a:r>
          </a:p>
          <a:p>
            <a:pPr marL="0" indent="0">
              <a:spcBef>
                <a:spcPts val="0"/>
              </a:spcBef>
              <a:buSzTx/>
              <a:buNone/>
              <a:defRPr sz="1600">
                <a:solidFill>
                  <a:srgbClr val="000000"/>
                </a:solidFill>
                <a:latin typeface="Courier"/>
                <a:ea typeface="Courier"/>
                <a:cs typeface="Courier"/>
                <a:sym typeface="Courier"/>
              </a:defRPr>
            </a:pPr>
            <a:r>
              <a:rPr dirty="0"/>
              <a:t>    avg = average(vector);</a:t>
            </a:r>
          </a:p>
          <a:p>
            <a:pPr marL="0" indent="0">
              <a:spcBef>
                <a:spcPts val="0"/>
              </a:spcBef>
              <a:buSzTx/>
              <a:buNone/>
              <a:defRPr sz="1600">
                <a:solidFill>
                  <a:srgbClr val="000000"/>
                </a:solidFill>
                <a:latin typeface="Courier"/>
                <a:ea typeface="Courier"/>
                <a:cs typeface="Courier"/>
                <a:sym typeface="Courier"/>
              </a:defRPr>
            </a:pPr>
            <a:r>
              <a:rPr dirty="0"/>
              <a:t>    med = median(vector);</a:t>
            </a:r>
          </a:p>
          <a:p>
            <a:pPr marL="0" indent="0">
              <a:spcBef>
                <a:spcPts val="0"/>
              </a:spcBef>
              <a:buSzTx/>
              <a:buNone/>
              <a:defRPr sz="1600">
                <a:solidFill>
                  <a:srgbClr val="0433FF"/>
                </a:solidFill>
                <a:latin typeface="Courier"/>
                <a:ea typeface="Courier"/>
                <a:cs typeface="Courier"/>
                <a:sym typeface="Courier"/>
              </a:defRPr>
            </a:pPr>
            <a:r>
              <a:rPr dirty="0"/>
              <a:t>end</a:t>
            </a:r>
            <a:endParaRPr dirty="0">
              <a:solidFill>
                <a:srgbClr val="000000"/>
              </a:solidFill>
            </a:endParaRPr>
          </a:p>
          <a:p>
            <a:pPr marL="0" indent="0">
              <a:spcBef>
                <a:spcPts val="0"/>
              </a:spcBef>
              <a:buSzTx/>
              <a:buNone/>
              <a:defRPr sz="1600">
                <a:solidFill>
                  <a:srgbClr val="0433FF"/>
                </a:solidFill>
                <a:latin typeface="Courier"/>
                <a:ea typeface="Courier"/>
                <a:cs typeface="Courier"/>
                <a:sym typeface="Courier"/>
              </a:defRPr>
            </a:pPr>
            <a:r>
              <a:rPr dirty="0"/>
              <a:t> </a:t>
            </a:r>
            <a:endParaRPr dirty="0">
              <a:solidFill>
                <a:srgbClr val="000000"/>
              </a:solidFill>
            </a:endParaRPr>
          </a:p>
          <a:p>
            <a:pPr marL="0" indent="0">
              <a:spcBef>
                <a:spcPts val="0"/>
              </a:spcBef>
              <a:buSzTx/>
              <a:buNone/>
              <a:defRPr sz="1600">
                <a:solidFill>
                  <a:srgbClr val="000000"/>
                </a:solidFill>
                <a:latin typeface="Courier"/>
                <a:ea typeface="Courier"/>
                <a:cs typeface="Courier"/>
                <a:sym typeface="Courier"/>
              </a:defRPr>
            </a:pPr>
            <a:r>
              <a:rPr dirty="0">
                <a:solidFill>
                  <a:srgbClr val="0433FF"/>
                </a:solidFill>
              </a:rPr>
              <a:t>function</a:t>
            </a:r>
            <a:r>
              <a:rPr dirty="0"/>
              <a:t> avg = average(vector)    </a:t>
            </a:r>
            <a:r>
              <a:rPr dirty="0">
                <a:solidFill>
                  <a:srgbClr val="4A874E"/>
                </a:solidFill>
              </a:rPr>
              <a:t>% Sub Function</a:t>
            </a:r>
          </a:p>
          <a:p>
            <a:pPr marL="0" indent="0">
              <a:spcBef>
                <a:spcPts val="0"/>
              </a:spcBef>
              <a:buSzTx/>
              <a:buNone/>
              <a:defRPr sz="1600">
                <a:solidFill>
                  <a:srgbClr val="000000"/>
                </a:solidFill>
                <a:latin typeface="Courier"/>
                <a:ea typeface="Courier"/>
                <a:cs typeface="Courier"/>
                <a:sym typeface="Courier"/>
              </a:defRPr>
            </a:pPr>
            <a:r>
              <a:rPr dirty="0"/>
              <a:t>    avg = sum(vector)/length(vector);</a:t>
            </a:r>
          </a:p>
          <a:p>
            <a:pPr marL="0" indent="0">
              <a:spcBef>
                <a:spcPts val="0"/>
              </a:spcBef>
              <a:buSzTx/>
              <a:buNone/>
              <a:defRPr sz="1600">
                <a:solidFill>
                  <a:srgbClr val="0433FF"/>
                </a:solidFill>
                <a:latin typeface="Courier"/>
                <a:ea typeface="Courier"/>
                <a:cs typeface="Courier"/>
                <a:sym typeface="Courier"/>
              </a:defRPr>
            </a:pPr>
            <a:r>
              <a:rPr dirty="0"/>
              <a:t>end</a:t>
            </a:r>
            <a:endParaRPr dirty="0">
              <a:solidFill>
                <a:srgbClr val="000000"/>
              </a:solidFill>
            </a:endParaRPr>
          </a:p>
          <a:p>
            <a:pPr marL="0" indent="0">
              <a:spcBef>
                <a:spcPts val="0"/>
              </a:spcBef>
              <a:buSzTx/>
              <a:buNone/>
              <a:defRPr sz="1600">
                <a:solidFill>
                  <a:srgbClr val="0433FF"/>
                </a:solidFill>
                <a:latin typeface="Courier"/>
                <a:ea typeface="Courier"/>
                <a:cs typeface="Courier"/>
                <a:sym typeface="Courier"/>
              </a:defRPr>
            </a:pPr>
            <a:r>
              <a:rPr dirty="0"/>
              <a:t> </a:t>
            </a:r>
            <a:endParaRPr dirty="0">
              <a:solidFill>
                <a:srgbClr val="000000"/>
              </a:solidFill>
            </a:endParaRPr>
          </a:p>
          <a:p>
            <a:pPr marL="0" indent="0">
              <a:spcBef>
                <a:spcPts val="0"/>
              </a:spcBef>
              <a:buSzTx/>
              <a:buNone/>
              <a:defRPr sz="1600">
                <a:solidFill>
                  <a:srgbClr val="000000"/>
                </a:solidFill>
                <a:latin typeface="Courier"/>
                <a:ea typeface="Courier"/>
                <a:cs typeface="Courier"/>
                <a:sym typeface="Courier"/>
              </a:defRPr>
            </a:pPr>
            <a:r>
              <a:rPr dirty="0">
                <a:solidFill>
                  <a:srgbClr val="0433FF"/>
                </a:solidFill>
              </a:rPr>
              <a:t>function</a:t>
            </a:r>
            <a:r>
              <a:rPr dirty="0"/>
              <a:t> med = median(vector)    </a:t>
            </a:r>
            <a:r>
              <a:rPr dirty="0">
                <a:solidFill>
                  <a:srgbClr val="4A874E"/>
                </a:solidFill>
              </a:rPr>
              <a:t>% Sub Function</a:t>
            </a:r>
          </a:p>
          <a:p>
            <a:pPr marL="0" indent="0">
              <a:spcBef>
                <a:spcPts val="0"/>
              </a:spcBef>
              <a:buSzTx/>
              <a:buNone/>
              <a:defRPr sz="1600">
                <a:solidFill>
                  <a:srgbClr val="000000"/>
                </a:solidFill>
                <a:latin typeface="Courier"/>
                <a:ea typeface="Courier"/>
                <a:cs typeface="Courier"/>
                <a:sym typeface="Courier"/>
              </a:defRPr>
            </a:pPr>
            <a:r>
              <a:rPr dirty="0"/>
              <a:t>    vector = sort(vector);</a:t>
            </a:r>
          </a:p>
          <a:p>
            <a:pPr marL="0" indent="0">
              <a:spcBef>
                <a:spcPts val="0"/>
              </a:spcBef>
              <a:buSzTx/>
              <a:buNone/>
              <a:defRPr sz="1600">
                <a:solidFill>
                  <a:srgbClr val="000000"/>
                </a:solidFill>
                <a:latin typeface="Courier"/>
                <a:ea typeface="Courier"/>
                <a:cs typeface="Courier"/>
                <a:sym typeface="Courier"/>
              </a:defRPr>
            </a:pPr>
            <a:r>
              <a:rPr dirty="0"/>
              <a:t>    </a:t>
            </a:r>
            <a:r>
              <a:rPr dirty="0">
                <a:solidFill>
                  <a:srgbClr val="0433FF"/>
                </a:solidFill>
              </a:rPr>
              <a:t>if</a:t>
            </a:r>
            <a:r>
              <a:rPr dirty="0"/>
              <a:t> mod(length(vector),2) == 1</a:t>
            </a:r>
          </a:p>
          <a:p>
            <a:pPr marL="0" indent="0">
              <a:spcBef>
                <a:spcPts val="0"/>
              </a:spcBef>
              <a:buSzTx/>
              <a:buNone/>
              <a:defRPr sz="1600">
                <a:solidFill>
                  <a:srgbClr val="000000"/>
                </a:solidFill>
                <a:latin typeface="Courier"/>
                <a:ea typeface="Courier"/>
                <a:cs typeface="Courier"/>
                <a:sym typeface="Courier"/>
              </a:defRPr>
            </a:pPr>
            <a:r>
              <a:rPr dirty="0"/>
              <a:t>        med = vector( (length(vector) + 1) /2 );</a:t>
            </a:r>
          </a:p>
          <a:p>
            <a:pPr marL="0" indent="0">
              <a:spcBef>
                <a:spcPts val="0"/>
              </a:spcBef>
              <a:buSzTx/>
              <a:buNone/>
              <a:defRPr sz="1600">
                <a:solidFill>
                  <a:srgbClr val="000000"/>
                </a:solidFill>
                <a:latin typeface="Courier"/>
                <a:ea typeface="Courier"/>
                <a:cs typeface="Courier"/>
                <a:sym typeface="Courier"/>
              </a:defRPr>
            </a:pPr>
            <a:r>
              <a:rPr dirty="0"/>
              <a:t>    </a:t>
            </a:r>
            <a:r>
              <a:rPr dirty="0">
                <a:solidFill>
                  <a:srgbClr val="0433FF"/>
                </a:solidFill>
              </a:rPr>
              <a:t>else</a:t>
            </a:r>
          </a:p>
          <a:p>
            <a:pPr marL="0" indent="0">
              <a:spcBef>
                <a:spcPts val="0"/>
              </a:spcBef>
              <a:buSzTx/>
              <a:buNone/>
              <a:defRPr sz="1600">
                <a:solidFill>
                  <a:srgbClr val="000000"/>
                </a:solidFill>
                <a:latin typeface="Courier"/>
                <a:ea typeface="Courier"/>
                <a:cs typeface="Courier"/>
                <a:sym typeface="Courier"/>
              </a:defRPr>
            </a:pPr>
            <a:r>
              <a:rPr dirty="0"/>
              <a:t>        med = ( vector( length(vector)/2 ) + vector( ( length(vector)/2 ) + 1 ) ) / 2;</a:t>
            </a:r>
          </a:p>
          <a:p>
            <a:pPr marL="0" indent="0">
              <a:spcBef>
                <a:spcPts val="0"/>
              </a:spcBef>
              <a:buSzTx/>
              <a:buNone/>
              <a:defRPr sz="1600">
                <a:solidFill>
                  <a:srgbClr val="000000"/>
                </a:solidFill>
                <a:latin typeface="Courier"/>
                <a:ea typeface="Courier"/>
                <a:cs typeface="Courier"/>
                <a:sym typeface="Courier"/>
              </a:defRPr>
            </a:pPr>
            <a:r>
              <a:rPr dirty="0"/>
              <a:t>    </a:t>
            </a:r>
            <a:r>
              <a:rPr dirty="0">
                <a:solidFill>
                  <a:srgbClr val="0433FF"/>
                </a:solidFill>
              </a:rPr>
              <a:t>end</a:t>
            </a:r>
          </a:p>
          <a:p>
            <a:pPr marL="0" indent="0">
              <a:spcBef>
                <a:spcPts val="0"/>
              </a:spcBef>
              <a:buSzTx/>
              <a:buNone/>
              <a:defRPr sz="1600">
                <a:solidFill>
                  <a:srgbClr val="0433FF"/>
                </a:solidFill>
                <a:latin typeface="Courier"/>
                <a:ea typeface="Courier"/>
                <a:cs typeface="Courier"/>
                <a:sym typeface="Courier"/>
              </a:defRPr>
            </a:pPr>
            <a:r>
              <a:rPr dirty="0"/>
              <a:t>end</a:t>
            </a:r>
          </a:p>
        </p:txBody>
      </p:sp>
      <p:grpSp>
        <p:nvGrpSpPr>
          <p:cNvPr id="203" name="Command Window…"/>
          <p:cNvGrpSpPr/>
          <p:nvPr/>
        </p:nvGrpSpPr>
        <p:grpSpPr>
          <a:xfrm>
            <a:off x="202895" y="5887442"/>
            <a:ext cx="12599010" cy="3637797"/>
            <a:chOff x="0" y="0"/>
            <a:chExt cx="12599008" cy="3637795"/>
          </a:xfrm>
        </p:grpSpPr>
        <p:sp>
          <p:nvSpPr>
            <p:cNvPr id="202" name="Command Window…"/>
            <p:cNvSpPr txBox="1"/>
            <p:nvPr/>
          </p:nvSpPr>
          <p:spPr>
            <a:xfrm>
              <a:off x="38100" y="38100"/>
              <a:ext cx="12522809" cy="3561596"/>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800" b="1">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r>
                <a:t>&gt;&gt; [avg median] = statistics([4 2 5 2 3])</a:t>
              </a:r>
            </a:p>
            <a:p>
              <a:pPr algn="l">
                <a:defRPr sz="1600">
                  <a:solidFill>
                    <a:srgbClr val="000000"/>
                  </a:solidFill>
                  <a:latin typeface="Courier"/>
                  <a:ea typeface="Courier"/>
                  <a:cs typeface="Courier"/>
                  <a:sym typeface="Courier"/>
                </a:defRPr>
              </a:pPr>
              <a:r>
                <a:t>avg =</a:t>
              </a:r>
            </a:p>
            <a:p>
              <a:pPr algn="l">
                <a:defRPr sz="1600">
                  <a:solidFill>
                    <a:srgbClr val="000000"/>
                  </a:solidFill>
                  <a:latin typeface="Courier"/>
                  <a:ea typeface="Courier"/>
                  <a:cs typeface="Courier"/>
                  <a:sym typeface="Courier"/>
                </a:defRPr>
              </a:pPr>
              <a:r>
                <a:t>          3.2</a:t>
              </a:r>
            </a:p>
            <a:p>
              <a:pPr algn="l">
                <a:defRPr sz="1600">
                  <a:solidFill>
                    <a:srgbClr val="000000"/>
                  </a:solidFill>
                  <a:latin typeface="Courier"/>
                  <a:ea typeface="Courier"/>
                  <a:cs typeface="Courier"/>
                  <a:sym typeface="Courier"/>
                </a:defRPr>
              </a:pPr>
              <a:r>
                <a:t>median =</a:t>
              </a:r>
            </a:p>
            <a:p>
              <a:pPr algn="l">
                <a:defRPr sz="1600">
                  <a:solidFill>
                    <a:srgbClr val="000000"/>
                  </a:solidFill>
                  <a:latin typeface="Courier"/>
                  <a:ea typeface="Courier"/>
                  <a:cs typeface="Courier"/>
                  <a:sym typeface="Courier"/>
                </a:defRPr>
              </a:pPr>
              <a:r>
                <a:t>     3</a:t>
              </a:r>
            </a:p>
            <a:p>
              <a:pPr algn="l">
                <a:defRPr sz="1600">
                  <a:solidFill>
                    <a:srgbClr val="000000"/>
                  </a:solidFill>
                  <a:latin typeface="Courier"/>
                  <a:ea typeface="Courier"/>
                  <a:cs typeface="Courier"/>
                  <a:sym typeface="Courier"/>
                </a:defRPr>
              </a:pPr>
              <a:r>
                <a:t>&gt;&gt; [avg median] = statistics([4 2 5 2 3 6])</a:t>
              </a:r>
            </a:p>
            <a:p>
              <a:pPr algn="l">
                <a:defRPr sz="1600">
                  <a:solidFill>
                    <a:srgbClr val="000000"/>
                  </a:solidFill>
                  <a:latin typeface="Courier"/>
                  <a:ea typeface="Courier"/>
                  <a:cs typeface="Courier"/>
                  <a:sym typeface="Courier"/>
                </a:defRPr>
              </a:pPr>
              <a:r>
                <a:t>avg =</a:t>
              </a:r>
            </a:p>
            <a:p>
              <a:pPr algn="l">
                <a:defRPr sz="1600">
                  <a:solidFill>
                    <a:srgbClr val="000000"/>
                  </a:solidFill>
                  <a:latin typeface="Courier"/>
                  <a:ea typeface="Courier"/>
                  <a:cs typeface="Courier"/>
                  <a:sym typeface="Courier"/>
                </a:defRPr>
              </a:pPr>
              <a:r>
                <a:t>       3.6667</a:t>
              </a:r>
            </a:p>
            <a:p>
              <a:pPr algn="l">
                <a:defRPr sz="1600">
                  <a:solidFill>
                    <a:srgbClr val="000000"/>
                  </a:solidFill>
                  <a:latin typeface="Courier"/>
                  <a:ea typeface="Courier"/>
                  <a:cs typeface="Courier"/>
                  <a:sym typeface="Courier"/>
                </a:defRPr>
              </a:pPr>
              <a:r>
                <a:t>median =</a:t>
              </a:r>
            </a:p>
            <a:p>
              <a:pPr algn="l">
                <a:defRPr sz="1600">
                  <a:solidFill>
                    <a:srgbClr val="000000"/>
                  </a:solidFill>
                  <a:latin typeface="Courier"/>
                  <a:ea typeface="Courier"/>
                  <a:cs typeface="Courier"/>
                  <a:sym typeface="Courier"/>
                </a:defRPr>
              </a:pPr>
              <a:r>
                <a:t>          3.5</a:t>
              </a:r>
            </a:p>
          </p:txBody>
        </p:sp>
        <p:pic>
          <p:nvPicPr>
            <p:cNvPr id="201" name="Command Window… Command Window&gt;&gt; [avg median] = statistics([4 2 5 2 3])avg =          3.2median =     3&gt;&gt; [avg median] = statistics([4 2 5 2 3 6])avg =       3.6667median =          3.5" descr="Command Window… Command Window&gt;&gt; [avg median] = statistics([4 2 5 2 3])avg =          3.2median =     3&gt;&gt; [avg median] = statistics([4 2 5 2 3 6])avg =       3.6667median =          3.5"/>
            <p:cNvPicPr>
              <a:picLocks/>
            </p:cNvPicPr>
            <p:nvPr/>
          </p:nvPicPr>
          <p:blipFill>
            <a:blip r:embed="rId2"/>
            <a:stretch>
              <a:fillRect/>
            </a:stretch>
          </p:blipFill>
          <p:spPr>
            <a:xfrm>
              <a:off x="0" y="0"/>
              <a:ext cx="12599009" cy="3637796"/>
            </a:xfrm>
            <a:prstGeom prst="rect">
              <a:avLst/>
            </a:prstGeom>
            <a:effectLst/>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tline"/>
          <p:cNvSpPr txBox="1">
            <a:spLocks noGrp="1"/>
          </p:cNvSpPr>
          <p:nvPr>
            <p:ph type="title"/>
          </p:nvPr>
        </p:nvSpPr>
        <p:spPr>
          <a:xfrm>
            <a:off x="1270000" y="3510"/>
            <a:ext cx="10464800" cy="2540001"/>
          </a:xfrm>
          <a:prstGeom prst="rect">
            <a:avLst/>
          </a:prstGeom>
        </p:spPr>
        <p:txBody>
          <a:bodyPr/>
          <a:lstStyle/>
          <a:p>
            <a:pPr lvl="1"/>
            <a:r>
              <a:t>Outline</a:t>
            </a:r>
          </a:p>
        </p:txBody>
      </p:sp>
      <p:sp>
        <p:nvSpPr>
          <p:cNvPr id="123" name="Function Introduction…"/>
          <p:cNvSpPr txBox="1">
            <a:spLocks noGrp="1"/>
          </p:cNvSpPr>
          <p:nvPr>
            <p:ph type="body" idx="1"/>
          </p:nvPr>
        </p:nvSpPr>
        <p:spPr>
          <a:prstGeom prst="rect">
            <a:avLst/>
          </a:prstGeom>
        </p:spPr>
        <p:txBody>
          <a:bodyPr>
            <a:normAutofit/>
          </a:bodyPr>
          <a:lstStyle/>
          <a:p>
            <a:pPr marL="483576" indent="-483576">
              <a:buBlip>
                <a:blip r:embed="rId2"/>
              </a:buBlip>
            </a:pPr>
            <a:r>
              <a:rPr sz="3200" dirty="0"/>
              <a:t>Function Introduction</a:t>
            </a:r>
          </a:p>
          <a:p>
            <a:pPr marL="483576" indent="-483576">
              <a:buBlip>
                <a:blip r:embed="rId2"/>
              </a:buBlip>
            </a:pPr>
            <a:r>
              <a:rPr sz="3200" dirty="0"/>
              <a:t>Variable Passing (Pass-by-Value)</a:t>
            </a:r>
          </a:p>
          <a:p>
            <a:pPr marL="483576" indent="-483576">
              <a:buBlip>
                <a:blip r:embed="rId2"/>
              </a:buBlip>
            </a:pPr>
            <a:r>
              <a:rPr sz="3200" dirty="0"/>
              <a:t>Optional Arguments</a:t>
            </a:r>
          </a:p>
          <a:p>
            <a:pPr marL="483576" indent="-483576">
              <a:buBlip>
                <a:blip r:embed="rId2"/>
              </a:buBlip>
            </a:pPr>
            <a:r>
              <a:rPr sz="3200" dirty="0"/>
              <a:t>Sharing Data using Global Memory</a:t>
            </a:r>
          </a:p>
          <a:p>
            <a:pPr marL="483576" indent="-483576">
              <a:buBlip>
                <a:blip r:embed="rId2"/>
              </a:buBlip>
            </a:pPr>
            <a:r>
              <a:rPr sz="3200" dirty="0"/>
              <a:t>Preserving Data between Calls to a Function</a:t>
            </a:r>
          </a:p>
          <a:p>
            <a:pPr marL="483576" indent="-483576">
              <a:buBlip>
                <a:blip r:embed="rId2"/>
              </a:buBlip>
            </a:pPr>
            <a:r>
              <a:rPr sz="3200" dirty="0"/>
              <a:t>Function Functions</a:t>
            </a:r>
          </a:p>
          <a:p>
            <a:pPr marL="483576" indent="-483576">
              <a:buBlip>
                <a:blip r:embed="rId2"/>
              </a:buBlip>
            </a:pPr>
            <a:r>
              <a:rPr sz="3200" dirty="0"/>
              <a:t>Sub-functions, Private Functions, Nested Functions</a:t>
            </a:r>
          </a:p>
        </p:txBody>
      </p:sp>
      <p:sp>
        <p:nvSpPr>
          <p:cNvPr id="124" name="Slide Number"/>
          <p:cNvSpPr txBox="1">
            <a:spLocks noGrp="1"/>
          </p:cNvSpPr>
          <p:nvPr>
            <p:ph type="sldNum" sz="quarter" idx="4294967295"/>
          </p:nvPr>
        </p:nvSpPr>
        <p:spPr>
          <a:xfrm>
            <a:off x="6380494" y="9197831"/>
            <a:ext cx="242873"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rivate functions"/>
          <p:cNvSpPr txBox="1">
            <a:spLocks noGrp="1"/>
          </p:cNvSpPr>
          <p:nvPr>
            <p:ph type="title"/>
          </p:nvPr>
        </p:nvSpPr>
        <p:spPr>
          <a:xfrm>
            <a:off x="1270000" y="3510"/>
            <a:ext cx="10464800" cy="2540001"/>
          </a:xfrm>
          <a:prstGeom prst="rect">
            <a:avLst/>
          </a:prstGeom>
        </p:spPr>
        <p:txBody>
          <a:bodyPr/>
          <a:lstStyle/>
          <a:p>
            <a:pPr lvl="1"/>
            <a:r>
              <a:t>Private functions</a:t>
            </a:r>
          </a:p>
        </p:txBody>
      </p:sp>
      <p:sp>
        <p:nvSpPr>
          <p:cNvPr id="206" name="Slide Number"/>
          <p:cNvSpPr txBox="1">
            <a:spLocks noGrp="1"/>
          </p:cNvSpPr>
          <p:nvPr>
            <p:ph type="sldNum" sz="quarter" idx="4294967295"/>
          </p:nvPr>
        </p:nvSpPr>
        <p:spPr>
          <a:xfrm>
            <a:off x="6301810" y="9197831"/>
            <a:ext cx="400240"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207" name="Private function is only accessible from inside the file which was contain that private function.…"/>
          <p:cNvSpPr txBox="1">
            <a:spLocks noGrp="1"/>
          </p:cNvSpPr>
          <p:nvPr>
            <p:ph type="body" idx="1"/>
          </p:nvPr>
        </p:nvSpPr>
        <p:spPr>
          <a:xfrm>
            <a:off x="1270000" y="1712847"/>
            <a:ext cx="10464800" cy="5208479"/>
          </a:xfrm>
          <a:prstGeom prst="rect">
            <a:avLst/>
          </a:prstGeom>
        </p:spPr>
        <p:txBody>
          <a:bodyPr>
            <a:normAutofit/>
          </a:bodyPr>
          <a:lstStyle/>
          <a:p>
            <a:pPr marL="331787" indent="-331787">
              <a:buBlip>
                <a:blip r:embed="rId2"/>
              </a:buBlip>
            </a:pPr>
            <a:r>
              <a:rPr sz="2800" dirty="0"/>
              <a:t>Private function is only accessible from inside the file which was contain that private function.</a:t>
            </a:r>
          </a:p>
          <a:p>
            <a:pPr marL="331787" indent="-331787">
              <a:buBlip>
                <a:blip r:embed="rId2"/>
              </a:buBlip>
            </a:pPr>
            <a:r>
              <a:rPr sz="2800" dirty="0"/>
              <a:t>Outside of the file we can not access those function.</a:t>
            </a:r>
          </a:p>
          <a:p>
            <a:pPr marL="0" indent="0">
              <a:spcBef>
                <a:spcPts val="1600"/>
              </a:spcBef>
              <a:buSzTx/>
              <a:buNone/>
              <a:defRPr sz="3200"/>
            </a:pPr>
            <a:r>
              <a:rPr sz="4000" dirty="0"/>
              <a:t>How to make Private Functions :</a:t>
            </a:r>
          </a:p>
          <a:p>
            <a:pPr marL="331787" indent="-331787">
              <a:buBlip>
                <a:blip r:embed="rId2"/>
              </a:buBlip>
            </a:pPr>
            <a:r>
              <a:rPr sz="2800" dirty="0"/>
              <a:t>Make a folder which name is private in the main directory.</a:t>
            </a:r>
          </a:p>
          <a:p>
            <a:pPr marL="331787" indent="-331787">
              <a:buBlip>
                <a:blip r:embed="rId2"/>
              </a:buBlip>
            </a:pPr>
            <a:r>
              <a:rPr sz="2800" dirty="0"/>
              <a:t>Save private functions into that folder.</a:t>
            </a:r>
          </a:p>
          <a:p>
            <a:pPr marL="331787" indent="-331787">
              <a:buBlip>
                <a:blip r:embed="rId2"/>
              </a:buBlip>
            </a:pPr>
            <a:r>
              <a:rPr sz="2800" dirty="0"/>
              <a:t>Set path to the main directory and then call the function so it will work as a private function.</a:t>
            </a:r>
          </a:p>
          <a:p>
            <a:pPr marL="331787" indent="-331787">
              <a:buBlip>
                <a:blip r:embed="rId2"/>
              </a:buBlip>
            </a:pPr>
            <a:r>
              <a:rPr sz="2800" dirty="0"/>
              <a:t>Private function is accessible </a:t>
            </a:r>
            <a:r>
              <a:rPr sz="2800" dirty="0" err="1"/>
              <a:t>upto</a:t>
            </a:r>
            <a:r>
              <a:rPr sz="2800" dirty="0"/>
              <a:t> main directory.</a:t>
            </a:r>
          </a:p>
        </p:txBody>
      </p:sp>
      <p:sp>
        <p:nvSpPr>
          <p:cNvPr id="208" name="Suppose in myfun.m file we have three functions myfun, mean and median. From that mean and median are the private functions. So we did not access them out side of the myfun.m file but myfun is accessible out side of the file."/>
          <p:cNvSpPr txBox="1"/>
          <p:nvPr/>
        </p:nvSpPr>
        <p:spPr>
          <a:xfrm>
            <a:off x="946284" y="6605813"/>
            <a:ext cx="11112232" cy="2291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spcBef>
                <a:spcPts val="600"/>
              </a:spcBef>
              <a:defRPr sz="2200"/>
            </a:pPr>
            <a:r>
              <a:rPr sz="2800" dirty="0"/>
              <a:t>	Suppose in </a:t>
            </a:r>
            <a:r>
              <a:rPr sz="2800" dirty="0" err="1">
                <a:solidFill>
                  <a:schemeClr val="accent5"/>
                </a:solidFill>
              </a:rPr>
              <a:t>myfun.m</a:t>
            </a:r>
            <a:r>
              <a:rPr sz="2800" dirty="0"/>
              <a:t> file we have three functions </a:t>
            </a:r>
            <a:r>
              <a:rPr sz="2800" dirty="0" err="1">
                <a:solidFill>
                  <a:schemeClr val="accent1"/>
                </a:solidFill>
              </a:rPr>
              <a:t>myfun</a:t>
            </a:r>
            <a:r>
              <a:rPr sz="2800" dirty="0"/>
              <a:t>, </a:t>
            </a:r>
            <a:r>
              <a:rPr sz="2800" dirty="0">
                <a:solidFill>
                  <a:schemeClr val="accent1"/>
                </a:solidFill>
              </a:rPr>
              <a:t>mean</a:t>
            </a:r>
            <a:r>
              <a:rPr sz="2800" dirty="0"/>
              <a:t> and </a:t>
            </a:r>
            <a:r>
              <a:rPr sz="2800" dirty="0">
                <a:solidFill>
                  <a:schemeClr val="accent1"/>
                </a:solidFill>
              </a:rPr>
              <a:t>median</a:t>
            </a:r>
            <a:r>
              <a:rPr sz="2800" dirty="0"/>
              <a:t>. From that </a:t>
            </a:r>
            <a:r>
              <a:rPr sz="2800" dirty="0">
                <a:solidFill>
                  <a:schemeClr val="accent1"/>
                </a:solidFill>
              </a:rPr>
              <a:t>mean</a:t>
            </a:r>
            <a:r>
              <a:rPr sz="2800" dirty="0"/>
              <a:t> and </a:t>
            </a:r>
            <a:r>
              <a:rPr sz="2800" dirty="0">
                <a:solidFill>
                  <a:schemeClr val="accent1"/>
                </a:solidFill>
              </a:rPr>
              <a:t>median</a:t>
            </a:r>
            <a:r>
              <a:rPr sz="2800" dirty="0"/>
              <a:t> are the private functions. So we did not access them out side of the </a:t>
            </a:r>
            <a:r>
              <a:rPr sz="2800" dirty="0" err="1">
                <a:solidFill>
                  <a:schemeClr val="accent5"/>
                </a:solidFill>
              </a:rPr>
              <a:t>myfun.m</a:t>
            </a:r>
            <a:r>
              <a:rPr sz="2800" dirty="0"/>
              <a:t> file but </a:t>
            </a:r>
            <a:r>
              <a:rPr sz="2800" dirty="0" err="1">
                <a:solidFill>
                  <a:schemeClr val="accent1"/>
                </a:solidFill>
              </a:rPr>
              <a:t>myfun</a:t>
            </a:r>
            <a:r>
              <a:rPr sz="2800" dirty="0"/>
              <a:t> is accessible out side of the file.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30C6B59-15A7-432E-9DBA-C488925D6BE8}"/>
                  </a:ext>
                </a:extLst>
              </p14:cNvPr>
              <p14:cNvContentPartPr/>
              <p14:nvPr/>
            </p14:nvContentPartPr>
            <p14:xfrm>
              <a:off x="2866719" y="540652"/>
              <a:ext cx="1213560" cy="818280"/>
            </p14:xfrm>
          </p:contentPart>
        </mc:Choice>
        <mc:Fallback>
          <p:pic>
            <p:nvPicPr>
              <p:cNvPr id="2" name="Ink 1">
                <a:extLst>
                  <a:ext uri="{FF2B5EF4-FFF2-40B4-BE49-F238E27FC236}">
                    <a16:creationId xmlns:a16="http://schemas.microsoft.com/office/drawing/2014/main" id="{B30C6B59-15A7-432E-9DBA-C488925D6BE8}"/>
                  </a:ext>
                </a:extLst>
              </p:cNvPr>
              <p:cNvPicPr/>
              <p:nvPr/>
            </p:nvPicPr>
            <p:blipFill>
              <a:blip r:embed="rId4"/>
              <a:stretch>
                <a:fillRect/>
              </a:stretch>
            </p:blipFill>
            <p:spPr>
              <a:xfrm>
                <a:off x="2858079" y="531652"/>
                <a:ext cx="123120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A46FA20-7A93-45CE-8173-69D8B362EB8A}"/>
                  </a:ext>
                </a:extLst>
              </p14:cNvPr>
              <p14:cNvContentPartPr/>
              <p14:nvPr/>
            </p14:nvContentPartPr>
            <p14:xfrm>
              <a:off x="7265559" y="2335252"/>
              <a:ext cx="3899160" cy="248760"/>
            </p14:xfrm>
          </p:contentPart>
        </mc:Choice>
        <mc:Fallback>
          <p:pic>
            <p:nvPicPr>
              <p:cNvPr id="3" name="Ink 2">
                <a:extLst>
                  <a:ext uri="{FF2B5EF4-FFF2-40B4-BE49-F238E27FC236}">
                    <a16:creationId xmlns:a16="http://schemas.microsoft.com/office/drawing/2014/main" id="{BA46FA20-7A93-45CE-8173-69D8B362EB8A}"/>
                  </a:ext>
                </a:extLst>
              </p:cNvPr>
              <p:cNvPicPr/>
              <p:nvPr/>
            </p:nvPicPr>
            <p:blipFill>
              <a:blip r:embed="rId6"/>
              <a:stretch>
                <a:fillRect/>
              </a:stretch>
            </p:blipFill>
            <p:spPr>
              <a:xfrm>
                <a:off x="7256919" y="2326252"/>
                <a:ext cx="39168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2D652F83-A307-4C0F-B5B8-EC49362C2FD5}"/>
                  </a:ext>
                </a:extLst>
              </p14:cNvPr>
              <p14:cNvContentPartPr/>
              <p14:nvPr/>
            </p14:nvContentPartPr>
            <p14:xfrm>
              <a:off x="3892359" y="2853652"/>
              <a:ext cx="3128400" cy="224280"/>
            </p14:xfrm>
          </p:contentPart>
        </mc:Choice>
        <mc:Fallback>
          <p:pic>
            <p:nvPicPr>
              <p:cNvPr id="4" name="Ink 3">
                <a:extLst>
                  <a:ext uri="{FF2B5EF4-FFF2-40B4-BE49-F238E27FC236}">
                    <a16:creationId xmlns:a16="http://schemas.microsoft.com/office/drawing/2014/main" id="{2D652F83-A307-4C0F-B5B8-EC49362C2FD5}"/>
                  </a:ext>
                </a:extLst>
              </p:cNvPr>
              <p:cNvPicPr/>
              <p:nvPr/>
            </p:nvPicPr>
            <p:blipFill>
              <a:blip r:embed="rId8"/>
              <a:stretch>
                <a:fillRect/>
              </a:stretch>
            </p:blipFill>
            <p:spPr>
              <a:xfrm>
                <a:off x="3883719" y="2844652"/>
                <a:ext cx="31460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06C1A137-44C4-4629-A268-E95EB60DD99D}"/>
                  </a:ext>
                </a:extLst>
              </p14:cNvPr>
              <p14:cNvContentPartPr/>
              <p14:nvPr/>
            </p14:nvContentPartPr>
            <p14:xfrm>
              <a:off x="4708119" y="3324172"/>
              <a:ext cx="1501200" cy="360"/>
            </p14:xfrm>
          </p:contentPart>
        </mc:Choice>
        <mc:Fallback>
          <p:pic>
            <p:nvPicPr>
              <p:cNvPr id="5" name="Ink 4">
                <a:extLst>
                  <a:ext uri="{FF2B5EF4-FFF2-40B4-BE49-F238E27FC236}">
                    <a16:creationId xmlns:a16="http://schemas.microsoft.com/office/drawing/2014/main" id="{06C1A137-44C4-4629-A268-E95EB60DD99D}"/>
                  </a:ext>
                </a:extLst>
              </p:cNvPr>
              <p:cNvPicPr/>
              <p:nvPr/>
            </p:nvPicPr>
            <p:blipFill>
              <a:blip r:embed="rId10"/>
              <a:stretch>
                <a:fillRect/>
              </a:stretch>
            </p:blipFill>
            <p:spPr>
              <a:xfrm>
                <a:off x="4699119" y="3315172"/>
                <a:ext cx="1518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9BD476A1-FECC-4F0B-8918-861788A91DEA}"/>
                  </a:ext>
                </a:extLst>
              </p14:cNvPr>
              <p14:cNvContentPartPr/>
              <p14:nvPr/>
            </p14:nvContentPartPr>
            <p14:xfrm>
              <a:off x="3089199" y="4769572"/>
              <a:ext cx="577080" cy="360"/>
            </p14:xfrm>
          </p:contentPart>
        </mc:Choice>
        <mc:Fallback>
          <p:pic>
            <p:nvPicPr>
              <p:cNvPr id="6" name="Ink 5">
                <a:extLst>
                  <a:ext uri="{FF2B5EF4-FFF2-40B4-BE49-F238E27FC236}">
                    <a16:creationId xmlns:a16="http://schemas.microsoft.com/office/drawing/2014/main" id="{9BD476A1-FECC-4F0B-8918-861788A91DEA}"/>
                  </a:ext>
                </a:extLst>
              </p:cNvPr>
              <p:cNvPicPr/>
              <p:nvPr/>
            </p:nvPicPr>
            <p:blipFill>
              <a:blip r:embed="rId12"/>
              <a:stretch>
                <a:fillRect/>
              </a:stretch>
            </p:blipFill>
            <p:spPr>
              <a:xfrm>
                <a:off x="3080559" y="4760572"/>
                <a:ext cx="594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65A2C7E7-4B89-4179-A5B0-8125DDEFA4F6}"/>
                  </a:ext>
                </a:extLst>
              </p14:cNvPr>
              <p14:cNvContentPartPr/>
              <p14:nvPr/>
            </p14:nvContentPartPr>
            <p14:xfrm>
              <a:off x="5622159" y="5140372"/>
              <a:ext cx="1153440" cy="75240"/>
            </p14:xfrm>
          </p:contentPart>
        </mc:Choice>
        <mc:Fallback>
          <p:pic>
            <p:nvPicPr>
              <p:cNvPr id="7" name="Ink 6">
                <a:extLst>
                  <a:ext uri="{FF2B5EF4-FFF2-40B4-BE49-F238E27FC236}">
                    <a16:creationId xmlns:a16="http://schemas.microsoft.com/office/drawing/2014/main" id="{65A2C7E7-4B89-4179-A5B0-8125DDEFA4F6}"/>
                  </a:ext>
                </a:extLst>
              </p:cNvPr>
              <p:cNvPicPr/>
              <p:nvPr/>
            </p:nvPicPr>
            <p:blipFill>
              <a:blip r:embed="rId14"/>
              <a:stretch>
                <a:fillRect/>
              </a:stretch>
            </p:blipFill>
            <p:spPr>
              <a:xfrm>
                <a:off x="5613519" y="5131372"/>
                <a:ext cx="11710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75E16F47-97C1-4F26-A7F7-0F7FD29A0648}"/>
                  </a:ext>
                </a:extLst>
              </p14:cNvPr>
              <p14:cNvContentPartPr/>
              <p14:nvPr/>
            </p14:nvContentPartPr>
            <p14:xfrm>
              <a:off x="3508959" y="5634292"/>
              <a:ext cx="635040" cy="13320"/>
            </p14:xfrm>
          </p:contentPart>
        </mc:Choice>
        <mc:Fallback>
          <p:pic>
            <p:nvPicPr>
              <p:cNvPr id="8" name="Ink 7">
                <a:extLst>
                  <a:ext uri="{FF2B5EF4-FFF2-40B4-BE49-F238E27FC236}">
                    <a16:creationId xmlns:a16="http://schemas.microsoft.com/office/drawing/2014/main" id="{75E16F47-97C1-4F26-A7F7-0F7FD29A0648}"/>
                  </a:ext>
                </a:extLst>
              </p:cNvPr>
              <p:cNvPicPr/>
              <p:nvPr/>
            </p:nvPicPr>
            <p:blipFill>
              <a:blip r:embed="rId16"/>
              <a:stretch>
                <a:fillRect/>
              </a:stretch>
            </p:blipFill>
            <p:spPr>
              <a:xfrm>
                <a:off x="3499959" y="5625292"/>
                <a:ext cx="652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B6FDF810-671D-4B17-A3D6-0CBABAB58019}"/>
                  </a:ext>
                </a:extLst>
              </p14:cNvPr>
              <p14:cNvContentPartPr/>
              <p14:nvPr/>
            </p14:nvContentPartPr>
            <p14:xfrm>
              <a:off x="2236359" y="6029212"/>
              <a:ext cx="744120" cy="87480"/>
            </p14:xfrm>
          </p:contentPart>
        </mc:Choice>
        <mc:Fallback>
          <p:pic>
            <p:nvPicPr>
              <p:cNvPr id="9" name="Ink 8">
                <a:extLst>
                  <a:ext uri="{FF2B5EF4-FFF2-40B4-BE49-F238E27FC236}">
                    <a16:creationId xmlns:a16="http://schemas.microsoft.com/office/drawing/2014/main" id="{B6FDF810-671D-4B17-A3D6-0CBABAB58019}"/>
                  </a:ext>
                </a:extLst>
              </p:cNvPr>
              <p:cNvPicPr/>
              <p:nvPr/>
            </p:nvPicPr>
            <p:blipFill>
              <a:blip r:embed="rId18"/>
              <a:stretch>
                <a:fillRect/>
              </a:stretch>
            </p:blipFill>
            <p:spPr>
              <a:xfrm>
                <a:off x="2227359" y="6020212"/>
                <a:ext cx="7617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A536C89A-BAF1-41E7-8997-0D44907F32D0}"/>
                  </a:ext>
                </a:extLst>
              </p14:cNvPr>
              <p14:cNvContentPartPr/>
              <p14:nvPr/>
            </p14:nvContentPartPr>
            <p14:xfrm>
              <a:off x="1578999" y="5200852"/>
              <a:ext cx="1636560" cy="596880"/>
            </p14:xfrm>
          </p:contentPart>
        </mc:Choice>
        <mc:Fallback>
          <p:pic>
            <p:nvPicPr>
              <p:cNvPr id="10" name="Ink 9">
                <a:extLst>
                  <a:ext uri="{FF2B5EF4-FFF2-40B4-BE49-F238E27FC236}">
                    <a16:creationId xmlns:a16="http://schemas.microsoft.com/office/drawing/2014/main" id="{A536C89A-BAF1-41E7-8997-0D44907F32D0}"/>
                  </a:ext>
                </a:extLst>
              </p:cNvPr>
              <p:cNvPicPr/>
              <p:nvPr/>
            </p:nvPicPr>
            <p:blipFill>
              <a:blip r:embed="rId20"/>
              <a:stretch>
                <a:fillRect/>
              </a:stretch>
            </p:blipFill>
            <p:spPr>
              <a:xfrm>
                <a:off x="1570359" y="5191852"/>
                <a:ext cx="1654200" cy="614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5CBEB8ED-2721-4FF8-878B-F42AD248EB4F}"/>
                  </a:ext>
                </a:extLst>
              </p14:cNvPr>
              <p14:cNvContentPartPr/>
              <p14:nvPr/>
            </p14:nvContentPartPr>
            <p14:xfrm>
              <a:off x="6548799" y="6660292"/>
              <a:ext cx="1075320" cy="360"/>
            </p14:xfrm>
          </p:contentPart>
        </mc:Choice>
        <mc:Fallback>
          <p:pic>
            <p:nvPicPr>
              <p:cNvPr id="11" name="Ink 10">
                <a:extLst>
                  <a:ext uri="{FF2B5EF4-FFF2-40B4-BE49-F238E27FC236}">
                    <a16:creationId xmlns:a16="http://schemas.microsoft.com/office/drawing/2014/main" id="{5CBEB8ED-2721-4FF8-878B-F42AD248EB4F}"/>
                  </a:ext>
                </a:extLst>
              </p:cNvPr>
              <p:cNvPicPr/>
              <p:nvPr/>
            </p:nvPicPr>
            <p:blipFill>
              <a:blip r:embed="rId22"/>
              <a:stretch>
                <a:fillRect/>
              </a:stretch>
            </p:blipFill>
            <p:spPr>
              <a:xfrm>
                <a:off x="6539799" y="6651652"/>
                <a:ext cx="1092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96EB18A9-B151-4276-B518-EACA58971725}"/>
                  </a:ext>
                </a:extLst>
              </p14:cNvPr>
              <p14:cNvContentPartPr/>
              <p14:nvPr/>
            </p14:nvContentPartPr>
            <p14:xfrm>
              <a:off x="382719" y="7090492"/>
              <a:ext cx="826920" cy="515160"/>
            </p14:xfrm>
          </p:contentPart>
        </mc:Choice>
        <mc:Fallback>
          <p:pic>
            <p:nvPicPr>
              <p:cNvPr id="12" name="Ink 11">
                <a:extLst>
                  <a:ext uri="{FF2B5EF4-FFF2-40B4-BE49-F238E27FC236}">
                    <a16:creationId xmlns:a16="http://schemas.microsoft.com/office/drawing/2014/main" id="{96EB18A9-B151-4276-B518-EACA58971725}"/>
                  </a:ext>
                </a:extLst>
              </p:cNvPr>
              <p:cNvPicPr/>
              <p:nvPr/>
            </p:nvPicPr>
            <p:blipFill>
              <a:blip r:embed="rId24"/>
              <a:stretch>
                <a:fillRect/>
              </a:stretch>
            </p:blipFill>
            <p:spPr>
              <a:xfrm>
                <a:off x="374079" y="7081492"/>
                <a:ext cx="844560" cy="532800"/>
              </a:xfrm>
              <a:prstGeom prst="rect">
                <a:avLst/>
              </a:prstGeom>
            </p:spPr>
          </p:pic>
        </mc:Fallback>
      </mc:AlternateContent>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rivate functions"/>
          <p:cNvSpPr txBox="1">
            <a:spLocks noGrp="1"/>
          </p:cNvSpPr>
          <p:nvPr>
            <p:ph type="title"/>
          </p:nvPr>
        </p:nvSpPr>
        <p:spPr>
          <a:xfrm>
            <a:off x="1270000" y="3510"/>
            <a:ext cx="10464800" cy="2540001"/>
          </a:xfrm>
          <a:prstGeom prst="rect">
            <a:avLst/>
          </a:prstGeom>
        </p:spPr>
        <p:txBody>
          <a:bodyPr/>
          <a:lstStyle/>
          <a:p>
            <a:pPr lvl="1"/>
            <a:r>
              <a:t>Private functions</a:t>
            </a:r>
          </a:p>
        </p:txBody>
      </p:sp>
      <p:sp>
        <p:nvSpPr>
          <p:cNvPr id="211" name="Slide Number"/>
          <p:cNvSpPr txBox="1">
            <a:spLocks noGrp="1"/>
          </p:cNvSpPr>
          <p:nvPr>
            <p:ph type="sldNum" sz="quarter" idx="4294967295"/>
          </p:nvPr>
        </p:nvSpPr>
        <p:spPr>
          <a:xfrm>
            <a:off x="6311409" y="9197831"/>
            <a:ext cx="381043"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pSp>
        <p:nvGrpSpPr>
          <p:cNvPr id="228" name="Group"/>
          <p:cNvGrpSpPr/>
          <p:nvPr/>
        </p:nvGrpSpPr>
        <p:grpSpPr>
          <a:xfrm>
            <a:off x="620289" y="2094366"/>
            <a:ext cx="5853084" cy="6331623"/>
            <a:chOff x="0" y="0"/>
            <a:chExt cx="5853082" cy="6331622"/>
          </a:xfrm>
        </p:grpSpPr>
        <p:grpSp>
          <p:nvGrpSpPr>
            <p:cNvPr id="226" name="Group"/>
            <p:cNvGrpSpPr/>
            <p:nvPr/>
          </p:nvGrpSpPr>
          <p:grpSpPr>
            <a:xfrm>
              <a:off x="0" y="0"/>
              <a:ext cx="5853083" cy="6331623"/>
              <a:chOff x="0" y="0"/>
              <a:chExt cx="5853082" cy="6331622"/>
            </a:xfrm>
          </p:grpSpPr>
          <p:sp>
            <p:nvSpPr>
              <p:cNvPr id="212" name="📁 Documents"/>
              <p:cNvSpPr txBox="1"/>
              <p:nvPr/>
            </p:nvSpPr>
            <p:spPr>
              <a:xfrm>
                <a:off x="0" y="0"/>
                <a:ext cx="20957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spcBef>
                    <a:spcPts val="600"/>
                  </a:spcBef>
                  <a:defRPr sz="2200">
                    <a:latin typeface="Courier"/>
                    <a:ea typeface="Courier"/>
                    <a:cs typeface="Courier"/>
                    <a:sym typeface="Courier"/>
                  </a:defRPr>
                </a:lvl1pPr>
              </a:lstStyle>
              <a:p>
                <a:r>
                  <a:t>📁 Documents</a:t>
                </a:r>
              </a:p>
            </p:txBody>
          </p:sp>
          <p:sp>
            <p:nvSpPr>
              <p:cNvPr id="213" name="📁 Downloads"/>
              <p:cNvSpPr txBox="1"/>
              <p:nvPr/>
            </p:nvSpPr>
            <p:spPr>
              <a:xfrm>
                <a:off x="0" y="444500"/>
                <a:ext cx="2095773"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spcBef>
                    <a:spcPts val="600"/>
                  </a:spcBef>
                  <a:defRPr sz="2200">
                    <a:latin typeface="Courier"/>
                    <a:ea typeface="Courier"/>
                    <a:cs typeface="Courier"/>
                    <a:sym typeface="Courier"/>
                  </a:defRPr>
                </a:lvl1pPr>
              </a:lstStyle>
              <a:p>
                <a:r>
                  <a:t>📁 Downloads</a:t>
                </a:r>
              </a:p>
            </p:txBody>
          </p:sp>
          <p:sp>
            <p:nvSpPr>
              <p:cNvPr id="214" name="📁 Movies"/>
              <p:cNvSpPr txBox="1"/>
              <p:nvPr/>
            </p:nvSpPr>
            <p:spPr>
              <a:xfrm>
                <a:off x="12700" y="889026"/>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rPr dirty="0"/>
                  <a:t>📁 Movies</a:t>
                </a:r>
              </a:p>
            </p:txBody>
          </p:sp>
          <p:sp>
            <p:nvSpPr>
              <p:cNvPr id="215" name="📂 Nirma University"/>
              <p:cNvSpPr txBox="1"/>
              <p:nvPr/>
            </p:nvSpPr>
            <p:spPr>
              <a:xfrm>
                <a:off x="0" y="1333552"/>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Nirma University</a:t>
                </a:r>
              </a:p>
            </p:txBody>
          </p:sp>
          <p:sp>
            <p:nvSpPr>
              <p:cNvPr id="216" name="📁 Photos"/>
              <p:cNvSpPr txBox="1"/>
              <p:nvPr/>
            </p:nvSpPr>
            <p:spPr>
              <a:xfrm>
                <a:off x="12133" y="5849022"/>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Photos</a:t>
                </a:r>
              </a:p>
            </p:txBody>
          </p:sp>
          <p:sp>
            <p:nvSpPr>
              <p:cNvPr id="217" name="📁 Machine Learning"/>
              <p:cNvSpPr txBox="1"/>
              <p:nvPr/>
            </p:nvSpPr>
            <p:spPr>
              <a:xfrm>
                <a:off x="518291" y="1778052"/>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Machine Learning</a:t>
                </a:r>
              </a:p>
            </p:txBody>
          </p:sp>
          <p:sp>
            <p:nvSpPr>
              <p:cNvPr id="218" name="📁 Computer Networks"/>
              <p:cNvSpPr txBox="1"/>
              <p:nvPr/>
            </p:nvSpPr>
            <p:spPr>
              <a:xfrm>
                <a:off x="517724" y="5338680"/>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Computer Networks</a:t>
                </a:r>
              </a:p>
            </p:txBody>
          </p:sp>
          <p:sp>
            <p:nvSpPr>
              <p:cNvPr id="219" name="📂 MATLAB"/>
              <p:cNvSpPr txBox="1"/>
              <p:nvPr/>
            </p:nvSpPr>
            <p:spPr>
              <a:xfrm>
                <a:off x="518291" y="2222579"/>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MATLAB</a:t>
                </a:r>
              </a:p>
            </p:txBody>
          </p:sp>
          <p:sp>
            <p:nvSpPr>
              <p:cNvPr id="220" name="📂 Main Directory"/>
              <p:cNvSpPr txBox="1"/>
              <p:nvPr/>
            </p:nvSpPr>
            <p:spPr>
              <a:xfrm>
                <a:off x="1021211" y="2667079"/>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Main Directory</a:t>
                </a:r>
              </a:p>
            </p:txBody>
          </p:sp>
          <p:sp>
            <p:nvSpPr>
              <p:cNvPr id="221" name="📂 Private"/>
              <p:cNvSpPr txBox="1"/>
              <p:nvPr/>
            </p:nvSpPr>
            <p:spPr>
              <a:xfrm>
                <a:off x="1524131" y="4000632"/>
                <a:ext cx="381449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Private</a:t>
                </a:r>
              </a:p>
            </p:txBody>
          </p:sp>
          <p:sp>
            <p:nvSpPr>
              <p:cNvPr id="222" name="📉 mainCode.m"/>
              <p:cNvSpPr txBox="1"/>
              <p:nvPr/>
            </p:nvSpPr>
            <p:spPr>
              <a:xfrm>
                <a:off x="1524131" y="3111605"/>
                <a:ext cx="381449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mainCode.m</a:t>
                </a:r>
              </a:p>
            </p:txBody>
          </p:sp>
          <p:sp>
            <p:nvSpPr>
              <p:cNvPr id="223" name="📉 subCode.m"/>
              <p:cNvSpPr txBox="1"/>
              <p:nvPr/>
            </p:nvSpPr>
            <p:spPr>
              <a:xfrm>
                <a:off x="1524131" y="3556105"/>
                <a:ext cx="3814496"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subCode.m</a:t>
                </a:r>
              </a:p>
            </p:txBody>
          </p:sp>
          <p:sp>
            <p:nvSpPr>
              <p:cNvPr id="224" name="📉 privateFunction1.m"/>
              <p:cNvSpPr txBox="1"/>
              <p:nvPr/>
            </p:nvSpPr>
            <p:spPr>
              <a:xfrm>
                <a:off x="2038588" y="4441648"/>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privateFunction1.m</a:t>
                </a:r>
              </a:p>
            </p:txBody>
          </p:sp>
          <p:sp>
            <p:nvSpPr>
              <p:cNvPr id="225" name="📉 privateFunction2.m"/>
              <p:cNvSpPr txBox="1"/>
              <p:nvPr/>
            </p:nvSpPr>
            <p:spPr>
              <a:xfrm>
                <a:off x="2038588" y="4889658"/>
                <a:ext cx="3814495"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spcBef>
                    <a:spcPts val="600"/>
                  </a:spcBef>
                  <a:defRPr sz="2200">
                    <a:latin typeface="Courier"/>
                    <a:ea typeface="Courier"/>
                    <a:cs typeface="Courier"/>
                    <a:sym typeface="Courier"/>
                  </a:defRPr>
                </a:lvl1pPr>
              </a:lstStyle>
              <a:p>
                <a:r>
                  <a:t>📉 privateFunction2.m</a:t>
                </a:r>
              </a:p>
            </p:txBody>
          </p:sp>
        </p:grpSp>
        <p:pic>
          <p:nvPicPr>
            <p:cNvPr id="227" name="Rectangle Rectangle" descr="Rectangle Rectangle"/>
            <p:cNvPicPr>
              <a:picLocks/>
            </p:cNvPicPr>
            <p:nvPr/>
          </p:nvPicPr>
          <p:blipFill>
            <a:blip r:embed="rId2"/>
            <a:stretch>
              <a:fillRect/>
            </a:stretch>
          </p:blipFill>
          <p:spPr>
            <a:xfrm>
              <a:off x="403340" y="2179755"/>
              <a:ext cx="5402264" cy="3234310"/>
            </a:xfrm>
            <a:prstGeom prst="rect">
              <a:avLst/>
            </a:prstGeom>
            <a:effectLst>
              <a:outerShdw blurRad="63500" dir="16200000" rotWithShape="0">
                <a:srgbClr val="000000">
                  <a:alpha val="50000"/>
                </a:srgbClr>
              </a:outerShdw>
            </a:effectLst>
          </p:spPr>
        </p:pic>
      </p:grpSp>
      <p:sp>
        <p:nvSpPr>
          <p:cNvPr id="229" name="Save Private Functions into Private folder.…"/>
          <p:cNvSpPr txBox="1">
            <a:spLocks noGrp="1"/>
          </p:cNvSpPr>
          <p:nvPr>
            <p:ph type="body" sz="half" idx="1"/>
          </p:nvPr>
        </p:nvSpPr>
        <p:spPr>
          <a:xfrm>
            <a:off x="7298804" y="2094366"/>
            <a:ext cx="5085707" cy="6331623"/>
          </a:xfrm>
          <a:prstGeom prst="rect">
            <a:avLst/>
          </a:prstGeom>
        </p:spPr>
        <p:txBody>
          <a:bodyPr>
            <a:normAutofit/>
          </a:bodyPr>
          <a:lstStyle/>
          <a:p>
            <a:pPr marL="331787" indent="-331787">
              <a:buBlip>
                <a:blip r:embed="rId3"/>
              </a:buBlip>
            </a:pPr>
            <a:r>
              <a:rPr sz="2800" dirty="0"/>
              <a:t>Save Private Functions into Private folder.</a:t>
            </a:r>
          </a:p>
          <a:p>
            <a:pPr marL="331787" indent="-331787">
              <a:buBlip>
                <a:blip r:embed="rId3"/>
              </a:buBlip>
            </a:pPr>
            <a:r>
              <a:rPr sz="2800" dirty="0"/>
              <a:t>Change Folder path to the Main Directory.</a:t>
            </a:r>
          </a:p>
          <a:p>
            <a:pPr marL="331787" indent="-331787">
              <a:buBlip>
                <a:blip r:embed="rId3"/>
              </a:buBlip>
            </a:pPr>
            <a:r>
              <a:rPr sz="2800" dirty="0"/>
              <a:t>Run main code</a:t>
            </a:r>
          </a:p>
          <a:p>
            <a:pPr marL="331787" indent="-331787">
              <a:buBlip>
                <a:blip r:embed="rId3"/>
              </a:buBlip>
            </a:pPr>
            <a:r>
              <a:rPr sz="2800" dirty="0"/>
              <a:t>You can see that Private Function is only accessible in Main Directory.</a:t>
            </a:r>
          </a:p>
          <a:p>
            <a:pPr marL="331787" indent="-331787">
              <a:buBlip>
                <a:blip r:embed="rId3"/>
              </a:buBlip>
            </a:pPr>
            <a:r>
              <a:rPr sz="2800" dirty="0"/>
              <a:t>Outside this Directory Private Function are not accessible.</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A90A90E-023D-45E1-B54F-85DE2A49D784}"/>
                  </a:ext>
                </a:extLst>
              </p14:cNvPr>
              <p14:cNvContentPartPr/>
              <p14:nvPr/>
            </p14:nvContentPartPr>
            <p14:xfrm>
              <a:off x="8934159" y="3063172"/>
              <a:ext cx="1774800" cy="113040"/>
            </p14:xfrm>
          </p:contentPart>
        </mc:Choice>
        <mc:Fallback>
          <p:pic>
            <p:nvPicPr>
              <p:cNvPr id="2" name="Ink 1">
                <a:extLst>
                  <a:ext uri="{FF2B5EF4-FFF2-40B4-BE49-F238E27FC236}">
                    <a16:creationId xmlns:a16="http://schemas.microsoft.com/office/drawing/2014/main" id="{3A90A90E-023D-45E1-B54F-85DE2A49D784}"/>
                  </a:ext>
                </a:extLst>
              </p:cNvPr>
              <p:cNvPicPr/>
              <p:nvPr/>
            </p:nvPicPr>
            <p:blipFill>
              <a:blip r:embed="rId5"/>
              <a:stretch>
                <a:fillRect/>
              </a:stretch>
            </p:blipFill>
            <p:spPr>
              <a:xfrm>
                <a:off x="8925159" y="3054532"/>
                <a:ext cx="17924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A450860B-12B1-4B6C-B08A-C93492732066}"/>
                  </a:ext>
                </a:extLst>
              </p14:cNvPr>
              <p14:cNvContentPartPr/>
              <p14:nvPr/>
            </p14:nvContentPartPr>
            <p14:xfrm>
              <a:off x="8637519" y="3595612"/>
              <a:ext cx="659160" cy="38520"/>
            </p14:xfrm>
          </p:contentPart>
        </mc:Choice>
        <mc:Fallback>
          <p:pic>
            <p:nvPicPr>
              <p:cNvPr id="3" name="Ink 2">
                <a:extLst>
                  <a:ext uri="{FF2B5EF4-FFF2-40B4-BE49-F238E27FC236}">
                    <a16:creationId xmlns:a16="http://schemas.microsoft.com/office/drawing/2014/main" id="{A450860B-12B1-4B6C-B08A-C93492732066}"/>
                  </a:ext>
                </a:extLst>
              </p:cNvPr>
              <p:cNvPicPr/>
              <p:nvPr/>
            </p:nvPicPr>
            <p:blipFill>
              <a:blip r:embed="rId7"/>
              <a:stretch>
                <a:fillRect/>
              </a:stretch>
            </p:blipFill>
            <p:spPr>
              <a:xfrm>
                <a:off x="8628519" y="3586612"/>
                <a:ext cx="676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0152F82C-A4FA-40D3-9797-BCD603B84144}"/>
                  </a:ext>
                </a:extLst>
              </p14:cNvPr>
              <p14:cNvContentPartPr/>
              <p14:nvPr/>
            </p14:nvContentPartPr>
            <p14:xfrm>
              <a:off x="7141719" y="4042372"/>
              <a:ext cx="507240" cy="248760"/>
            </p14:xfrm>
          </p:contentPart>
        </mc:Choice>
        <mc:Fallback>
          <p:pic>
            <p:nvPicPr>
              <p:cNvPr id="4" name="Ink 3">
                <a:extLst>
                  <a:ext uri="{FF2B5EF4-FFF2-40B4-BE49-F238E27FC236}">
                    <a16:creationId xmlns:a16="http://schemas.microsoft.com/office/drawing/2014/main" id="{0152F82C-A4FA-40D3-9797-BCD603B84144}"/>
                  </a:ext>
                </a:extLst>
              </p:cNvPr>
              <p:cNvPicPr/>
              <p:nvPr/>
            </p:nvPicPr>
            <p:blipFill>
              <a:blip r:embed="rId9"/>
              <a:stretch>
                <a:fillRect/>
              </a:stretch>
            </p:blipFill>
            <p:spPr>
              <a:xfrm>
                <a:off x="7133079" y="4033372"/>
                <a:ext cx="5248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0D15A39D-CF9D-4210-98C6-38BB0CB070BC}"/>
                  </a:ext>
                </a:extLst>
              </p14:cNvPr>
              <p14:cNvContentPartPr/>
              <p14:nvPr/>
            </p14:nvContentPartPr>
            <p14:xfrm>
              <a:off x="7228479" y="4904212"/>
              <a:ext cx="381240" cy="153000"/>
            </p14:xfrm>
          </p:contentPart>
        </mc:Choice>
        <mc:Fallback>
          <p:pic>
            <p:nvPicPr>
              <p:cNvPr id="5" name="Ink 4">
                <a:extLst>
                  <a:ext uri="{FF2B5EF4-FFF2-40B4-BE49-F238E27FC236}">
                    <a16:creationId xmlns:a16="http://schemas.microsoft.com/office/drawing/2014/main" id="{0D15A39D-CF9D-4210-98C6-38BB0CB070BC}"/>
                  </a:ext>
                </a:extLst>
              </p:cNvPr>
              <p:cNvPicPr/>
              <p:nvPr/>
            </p:nvPicPr>
            <p:blipFill>
              <a:blip r:embed="rId11"/>
              <a:stretch>
                <a:fillRect/>
              </a:stretch>
            </p:blipFill>
            <p:spPr>
              <a:xfrm>
                <a:off x="7219839" y="4895212"/>
                <a:ext cx="3988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A486FF9A-11F1-437D-9D13-0D67388D6A83}"/>
                  </a:ext>
                </a:extLst>
              </p14:cNvPr>
              <p14:cNvContentPartPr/>
              <p14:nvPr/>
            </p14:nvContentPartPr>
            <p14:xfrm>
              <a:off x="9613479" y="5980252"/>
              <a:ext cx="1031760" cy="51120"/>
            </p14:xfrm>
          </p:contentPart>
        </mc:Choice>
        <mc:Fallback>
          <p:pic>
            <p:nvPicPr>
              <p:cNvPr id="6" name="Ink 5">
                <a:extLst>
                  <a:ext uri="{FF2B5EF4-FFF2-40B4-BE49-F238E27FC236}">
                    <a16:creationId xmlns:a16="http://schemas.microsoft.com/office/drawing/2014/main" id="{A486FF9A-11F1-437D-9D13-0D67388D6A83}"/>
                  </a:ext>
                </a:extLst>
              </p:cNvPr>
              <p:cNvPicPr/>
              <p:nvPr/>
            </p:nvPicPr>
            <p:blipFill>
              <a:blip r:embed="rId13"/>
              <a:stretch>
                <a:fillRect/>
              </a:stretch>
            </p:blipFill>
            <p:spPr>
              <a:xfrm>
                <a:off x="9604839" y="5971612"/>
                <a:ext cx="10494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18FB3EB6-A4B3-4BA0-92CE-039EA7A2615F}"/>
                  </a:ext>
                </a:extLst>
              </p14:cNvPr>
              <p14:cNvContentPartPr/>
              <p14:nvPr/>
            </p14:nvContentPartPr>
            <p14:xfrm>
              <a:off x="7957479" y="7771612"/>
              <a:ext cx="1684080" cy="25920"/>
            </p14:xfrm>
          </p:contentPart>
        </mc:Choice>
        <mc:Fallback>
          <p:pic>
            <p:nvPicPr>
              <p:cNvPr id="7" name="Ink 6">
                <a:extLst>
                  <a:ext uri="{FF2B5EF4-FFF2-40B4-BE49-F238E27FC236}">
                    <a16:creationId xmlns:a16="http://schemas.microsoft.com/office/drawing/2014/main" id="{18FB3EB6-A4B3-4BA0-92CE-039EA7A2615F}"/>
                  </a:ext>
                </a:extLst>
              </p:cNvPr>
              <p:cNvPicPr/>
              <p:nvPr/>
            </p:nvPicPr>
            <p:blipFill>
              <a:blip r:embed="rId15"/>
              <a:stretch>
                <a:fillRect/>
              </a:stretch>
            </p:blipFill>
            <p:spPr>
              <a:xfrm>
                <a:off x="7948479" y="7762972"/>
                <a:ext cx="17017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D900982C-D082-49D6-BEB9-61452EA4CF59}"/>
                  </a:ext>
                </a:extLst>
              </p14:cNvPr>
              <p14:cNvContentPartPr/>
              <p14:nvPr/>
            </p14:nvContentPartPr>
            <p14:xfrm>
              <a:off x="10465959" y="7302532"/>
              <a:ext cx="875880" cy="360"/>
            </p14:xfrm>
          </p:contentPart>
        </mc:Choice>
        <mc:Fallback>
          <p:pic>
            <p:nvPicPr>
              <p:cNvPr id="8" name="Ink 7">
                <a:extLst>
                  <a:ext uri="{FF2B5EF4-FFF2-40B4-BE49-F238E27FC236}">
                    <a16:creationId xmlns:a16="http://schemas.microsoft.com/office/drawing/2014/main" id="{D900982C-D082-49D6-BEB9-61452EA4CF59}"/>
                  </a:ext>
                </a:extLst>
              </p:cNvPr>
              <p:cNvPicPr/>
              <p:nvPr/>
            </p:nvPicPr>
            <p:blipFill>
              <a:blip r:embed="rId17"/>
              <a:stretch>
                <a:fillRect/>
              </a:stretch>
            </p:blipFill>
            <p:spPr>
              <a:xfrm>
                <a:off x="10456959" y="7293892"/>
                <a:ext cx="893520" cy="18000"/>
              </a:xfrm>
              <a:prstGeom prst="rect">
                <a:avLst/>
              </a:prstGeom>
            </p:spPr>
          </p:pic>
        </mc:Fallback>
      </mc:AlternateContent>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Nested functions"/>
          <p:cNvSpPr txBox="1">
            <a:spLocks noGrp="1"/>
          </p:cNvSpPr>
          <p:nvPr>
            <p:ph type="title"/>
          </p:nvPr>
        </p:nvSpPr>
        <p:spPr>
          <a:xfrm>
            <a:off x="1270000" y="3510"/>
            <a:ext cx="10464800" cy="2540001"/>
          </a:xfrm>
          <a:prstGeom prst="rect">
            <a:avLst/>
          </a:prstGeom>
        </p:spPr>
        <p:txBody>
          <a:bodyPr/>
          <a:lstStyle/>
          <a:p>
            <a:pPr lvl="1"/>
            <a:r>
              <a:t>Nested functions</a:t>
            </a:r>
          </a:p>
        </p:txBody>
      </p:sp>
      <p:sp>
        <p:nvSpPr>
          <p:cNvPr id="232" name="Slide Number"/>
          <p:cNvSpPr txBox="1">
            <a:spLocks noGrp="1"/>
          </p:cNvSpPr>
          <p:nvPr>
            <p:ph type="sldNum" sz="quarter" idx="4294967295"/>
          </p:nvPr>
        </p:nvSpPr>
        <p:spPr>
          <a:xfrm>
            <a:off x="6316208" y="9197831"/>
            <a:ext cx="371444"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233" name="Syntax :…"/>
          <p:cNvSpPr txBox="1">
            <a:spLocks noGrp="1"/>
          </p:cNvSpPr>
          <p:nvPr>
            <p:ph type="body" idx="1"/>
          </p:nvPr>
        </p:nvSpPr>
        <p:spPr>
          <a:xfrm>
            <a:off x="1270000" y="1814447"/>
            <a:ext cx="10464800" cy="7648706"/>
          </a:xfrm>
          <a:prstGeom prst="rect">
            <a:avLst/>
          </a:prstGeom>
        </p:spPr>
        <p:txBody>
          <a:bodyPr>
            <a:normAutofit/>
          </a:bodyPr>
          <a:lstStyle/>
          <a:p>
            <a:pPr marL="0" indent="0">
              <a:spcBef>
                <a:spcPts val="3200"/>
              </a:spcBef>
              <a:buSzTx/>
              <a:buNone/>
              <a:defRPr sz="3200"/>
            </a:pPr>
            <a:r>
              <a:rPr sz="4000" dirty="0"/>
              <a:t>Syntax :</a:t>
            </a:r>
          </a:p>
          <a:p>
            <a:pPr marL="0" indent="0">
              <a:buSzTx/>
              <a:buNone/>
              <a:defRPr>
                <a:solidFill>
                  <a:schemeClr val="accent5"/>
                </a:solidFill>
              </a:defRPr>
            </a:pPr>
            <a:r>
              <a:rPr sz="2800" dirty="0"/>
              <a:t>function [outArg1,  outArg2, …] = </a:t>
            </a:r>
            <a:r>
              <a:rPr sz="2800" dirty="0" err="1"/>
              <a:t>funName</a:t>
            </a:r>
            <a:r>
              <a:rPr sz="2800" dirty="0"/>
              <a:t>(inarg1, inarg2, …)</a:t>
            </a:r>
          </a:p>
          <a:p>
            <a:pPr marL="0" indent="0">
              <a:buSzTx/>
              <a:buNone/>
              <a:defRPr>
                <a:solidFill>
                  <a:schemeClr val="accent3"/>
                </a:solidFill>
              </a:defRPr>
            </a:pPr>
            <a:r>
              <a:rPr sz="2800" dirty="0"/>
              <a:t>% Call of </a:t>
            </a:r>
            <a:r>
              <a:rPr sz="2800" dirty="0" err="1"/>
              <a:t>nestedFunction</a:t>
            </a:r>
            <a:endParaRPr sz="2800" dirty="0"/>
          </a:p>
          <a:p>
            <a:pPr marL="0" indent="0">
              <a:buSzTx/>
              <a:buNone/>
              <a:defRPr>
                <a:solidFill>
                  <a:schemeClr val="accent5">
                    <a:hueOff val="106354"/>
                    <a:satOff val="-4882"/>
                    <a:lumOff val="15353"/>
                  </a:schemeClr>
                </a:solidFill>
              </a:defRPr>
            </a:pPr>
            <a:r>
              <a:rPr sz="2800" dirty="0"/>
              <a:t>(Executable Code)</a:t>
            </a:r>
          </a:p>
          <a:p>
            <a:pPr marL="0" indent="0">
              <a:buSzTx/>
              <a:buNone/>
            </a:pPr>
            <a:r>
              <a:rPr sz="2800" dirty="0"/>
              <a:t>(return)</a:t>
            </a:r>
          </a:p>
          <a:p>
            <a:pPr marL="0" indent="0">
              <a:buSzTx/>
              <a:buNone/>
            </a:pPr>
            <a:r>
              <a:rPr sz="2800" dirty="0"/>
              <a:t>		</a:t>
            </a:r>
            <a:r>
              <a:rPr sz="2800" dirty="0">
                <a:solidFill>
                  <a:schemeClr val="accent3"/>
                </a:solidFill>
              </a:rPr>
              <a:t>function [oa1,  oa2, …] = </a:t>
            </a:r>
            <a:r>
              <a:rPr sz="2800" dirty="0" err="1">
                <a:solidFill>
                  <a:schemeClr val="accent3"/>
                </a:solidFill>
              </a:rPr>
              <a:t>nestedFunction</a:t>
            </a:r>
            <a:r>
              <a:rPr sz="2800" dirty="0">
                <a:solidFill>
                  <a:schemeClr val="accent3"/>
                </a:solidFill>
              </a:rPr>
              <a:t>(ia1, ia2, …)</a:t>
            </a:r>
          </a:p>
          <a:p>
            <a:pPr marL="0" indent="0">
              <a:buSzTx/>
              <a:buNone/>
            </a:pPr>
            <a:r>
              <a:rPr sz="2800" dirty="0"/>
              <a:t>		</a:t>
            </a:r>
            <a:r>
              <a:rPr sz="2800" dirty="0">
                <a:solidFill>
                  <a:schemeClr val="accent3">
                    <a:hueOff val="-74787"/>
                    <a:lumOff val="12067"/>
                  </a:schemeClr>
                </a:solidFill>
              </a:rPr>
              <a:t>(Executable Code)</a:t>
            </a:r>
          </a:p>
          <a:p>
            <a:pPr marL="0" indent="0">
              <a:buSzTx/>
              <a:buNone/>
            </a:pPr>
            <a:r>
              <a:rPr sz="2800" dirty="0"/>
              <a:t>		…</a:t>
            </a:r>
          </a:p>
          <a:p>
            <a:pPr marL="0" indent="0">
              <a:buSzTx/>
              <a:buNone/>
            </a:pPr>
            <a:r>
              <a:rPr sz="2800" dirty="0"/>
              <a:t>		(return)</a:t>
            </a:r>
          </a:p>
          <a:p>
            <a:pPr marL="0" indent="0">
              <a:buSzTx/>
              <a:buNone/>
            </a:pPr>
            <a:r>
              <a:rPr sz="2800" dirty="0"/>
              <a:t>		(end)</a:t>
            </a:r>
          </a:p>
          <a:p>
            <a:pPr marL="0" indent="0">
              <a:buSzTx/>
              <a:buNone/>
            </a:pPr>
            <a:r>
              <a:rPr sz="2800" dirty="0"/>
              <a:t>(end)</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tatistics.m…"/>
          <p:cNvSpPr txBox="1">
            <a:spLocks noGrp="1"/>
          </p:cNvSpPr>
          <p:nvPr>
            <p:ph type="body" idx="1"/>
          </p:nvPr>
        </p:nvSpPr>
        <p:spPr>
          <a:xfrm>
            <a:off x="240995" y="266461"/>
            <a:ext cx="12522810" cy="5403847"/>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statistics.m</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rPr>
                <a:solidFill>
                  <a:srgbClr val="0433FF"/>
                </a:solidFill>
              </a:rPr>
              <a:t>function</a:t>
            </a:r>
            <a:r>
              <a:t> [avg, med] = statistics(vector)</a:t>
            </a:r>
          </a:p>
          <a:p>
            <a:pPr marL="0" indent="0">
              <a:spcBef>
                <a:spcPts val="0"/>
              </a:spcBef>
              <a:buSzTx/>
              <a:buNone/>
              <a:defRPr sz="1600">
                <a:solidFill>
                  <a:srgbClr val="000000"/>
                </a:solidFill>
                <a:latin typeface="Courier"/>
                <a:ea typeface="Courier"/>
                <a:cs typeface="Courier"/>
                <a:sym typeface="Courier"/>
              </a:defRPr>
            </a:pPr>
            <a:r>
              <a:t>    avg = average(vector);</a:t>
            </a:r>
          </a:p>
          <a:p>
            <a:pPr marL="0" indent="0">
              <a:spcBef>
                <a:spcPts val="0"/>
              </a:spcBef>
              <a:buSzTx/>
              <a:buNone/>
              <a:defRPr sz="1600">
                <a:solidFill>
                  <a:srgbClr val="000000"/>
                </a:solidFill>
                <a:latin typeface="Courier"/>
                <a:ea typeface="Courier"/>
                <a:cs typeface="Courier"/>
                <a:sym typeface="Courier"/>
              </a:defRPr>
            </a:pPr>
            <a:r>
              <a:t>    med = median(vector);</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function</a:t>
            </a:r>
            <a:r>
              <a:t> a = average(vector)    </a:t>
            </a:r>
            <a:r>
              <a:rPr>
                <a:solidFill>
                  <a:srgbClr val="4A874E"/>
                </a:solidFill>
              </a:rPr>
              <a:t>% Nested Function</a:t>
            </a:r>
          </a:p>
          <a:p>
            <a:pPr marL="0" indent="0">
              <a:spcBef>
                <a:spcPts val="0"/>
              </a:spcBef>
              <a:buSzTx/>
              <a:buNone/>
              <a:defRPr sz="1600">
                <a:solidFill>
                  <a:srgbClr val="000000"/>
                </a:solidFill>
                <a:latin typeface="Courier"/>
                <a:ea typeface="Courier"/>
                <a:cs typeface="Courier"/>
                <a:sym typeface="Courier"/>
              </a:defRPr>
            </a:pPr>
            <a:r>
              <a:t>        a = sum(vector)/length(vector);</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433FF"/>
                </a:solidFill>
                <a:latin typeface="Courier"/>
                <a:ea typeface="Courier"/>
                <a:cs typeface="Courier"/>
                <a:sym typeface="Courier"/>
              </a:defRPr>
            </a:pPr>
            <a:r>
              <a:t> </a:t>
            </a:r>
            <a:endParaRPr>
              <a:solidFill>
                <a:srgbClr val="000000"/>
              </a:solidFill>
            </a:endParaRP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function</a:t>
            </a:r>
            <a:r>
              <a:t> m = median(vector)    </a:t>
            </a:r>
            <a:r>
              <a:rPr>
                <a:solidFill>
                  <a:srgbClr val="4A874E"/>
                </a:solidFill>
              </a:rPr>
              <a:t>% Nested Function</a:t>
            </a:r>
          </a:p>
          <a:p>
            <a:pPr marL="0" indent="0">
              <a:spcBef>
                <a:spcPts val="0"/>
              </a:spcBef>
              <a:buSzTx/>
              <a:buNone/>
              <a:defRPr sz="1600">
                <a:solidFill>
                  <a:srgbClr val="000000"/>
                </a:solidFill>
                <a:latin typeface="Courier"/>
                <a:ea typeface="Courier"/>
                <a:cs typeface="Courier"/>
                <a:sym typeface="Courier"/>
              </a:defRPr>
            </a:pPr>
            <a:r>
              <a:t>        vector = sort(vector);</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if</a:t>
            </a:r>
            <a:r>
              <a:t> mod(length(vector),2) == 1</a:t>
            </a:r>
          </a:p>
          <a:p>
            <a:pPr marL="0" indent="0">
              <a:spcBef>
                <a:spcPts val="0"/>
              </a:spcBef>
              <a:buSzTx/>
              <a:buNone/>
              <a:defRPr sz="1600">
                <a:solidFill>
                  <a:srgbClr val="000000"/>
                </a:solidFill>
                <a:latin typeface="Courier"/>
                <a:ea typeface="Courier"/>
                <a:cs typeface="Courier"/>
                <a:sym typeface="Courier"/>
              </a:defRPr>
            </a:pPr>
            <a:r>
              <a:t>            m = vector( (length(vector) + 1) /2 );</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else</a:t>
            </a:r>
          </a:p>
          <a:p>
            <a:pPr marL="0" indent="0">
              <a:spcBef>
                <a:spcPts val="0"/>
              </a:spcBef>
              <a:buSzTx/>
              <a:buNone/>
              <a:defRPr sz="1600">
                <a:solidFill>
                  <a:srgbClr val="000000"/>
                </a:solidFill>
                <a:latin typeface="Courier"/>
                <a:ea typeface="Courier"/>
                <a:cs typeface="Courier"/>
                <a:sym typeface="Courier"/>
              </a:defRPr>
            </a:pPr>
            <a:r>
              <a:t>            m = ( vector( length(vector)/2 ) + vector( ( length(vector)/2 ) + 1 ) ) / 2;</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00000"/>
                </a:solidFill>
                <a:latin typeface="Courier"/>
                <a:ea typeface="Courier"/>
                <a:cs typeface="Courier"/>
                <a:sym typeface="Courier"/>
              </a:defRPr>
            </a:pPr>
            <a:r>
              <a:t>    </a:t>
            </a:r>
            <a:r>
              <a:rPr>
                <a:solidFill>
                  <a:srgbClr val="0433FF"/>
                </a:solidFill>
              </a:rPr>
              <a:t>end</a:t>
            </a:r>
          </a:p>
          <a:p>
            <a:pPr marL="0" indent="0">
              <a:spcBef>
                <a:spcPts val="0"/>
              </a:spcBef>
              <a:buSzTx/>
              <a:buNone/>
              <a:defRPr sz="1600">
                <a:solidFill>
                  <a:srgbClr val="0433FF"/>
                </a:solidFill>
                <a:latin typeface="Courier"/>
                <a:ea typeface="Courier"/>
                <a:cs typeface="Courier"/>
                <a:sym typeface="Courier"/>
              </a:defRPr>
            </a:pPr>
            <a:r>
              <a:t>end</a:t>
            </a:r>
          </a:p>
        </p:txBody>
      </p:sp>
      <p:grpSp>
        <p:nvGrpSpPr>
          <p:cNvPr id="238" name="Command Window…"/>
          <p:cNvGrpSpPr/>
          <p:nvPr/>
        </p:nvGrpSpPr>
        <p:grpSpPr>
          <a:xfrm>
            <a:off x="202895" y="5887442"/>
            <a:ext cx="12599010" cy="3637797"/>
            <a:chOff x="0" y="0"/>
            <a:chExt cx="12599008" cy="3637795"/>
          </a:xfrm>
        </p:grpSpPr>
        <p:sp>
          <p:nvSpPr>
            <p:cNvPr id="237" name="Command Window…"/>
            <p:cNvSpPr txBox="1"/>
            <p:nvPr/>
          </p:nvSpPr>
          <p:spPr>
            <a:xfrm>
              <a:off x="38100" y="38100"/>
              <a:ext cx="12522809" cy="3561596"/>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800" b="1">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r>
                <a:t>&gt;&gt; [avg median] = statistics([4 2 5 2 3])</a:t>
              </a:r>
            </a:p>
            <a:p>
              <a:pPr algn="l">
                <a:defRPr sz="1600">
                  <a:solidFill>
                    <a:srgbClr val="000000"/>
                  </a:solidFill>
                  <a:latin typeface="Courier"/>
                  <a:ea typeface="Courier"/>
                  <a:cs typeface="Courier"/>
                  <a:sym typeface="Courier"/>
                </a:defRPr>
              </a:pPr>
              <a:r>
                <a:t>avg =</a:t>
              </a:r>
            </a:p>
            <a:p>
              <a:pPr algn="l">
                <a:defRPr sz="1600">
                  <a:solidFill>
                    <a:srgbClr val="000000"/>
                  </a:solidFill>
                  <a:latin typeface="Courier"/>
                  <a:ea typeface="Courier"/>
                  <a:cs typeface="Courier"/>
                  <a:sym typeface="Courier"/>
                </a:defRPr>
              </a:pPr>
              <a:r>
                <a:t>          3.2</a:t>
              </a:r>
            </a:p>
            <a:p>
              <a:pPr algn="l">
                <a:defRPr sz="1600">
                  <a:solidFill>
                    <a:srgbClr val="000000"/>
                  </a:solidFill>
                  <a:latin typeface="Courier"/>
                  <a:ea typeface="Courier"/>
                  <a:cs typeface="Courier"/>
                  <a:sym typeface="Courier"/>
                </a:defRPr>
              </a:pPr>
              <a:r>
                <a:t>median =</a:t>
              </a:r>
            </a:p>
            <a:p>
              <a:pPr algn="l">
                <a:defRPr sz="1600">
                  <a:solidFill>
                    <a:srgbClr val="000000"/>
                  </a:solidFill>
                  <a:latin typeface="Courier"/>
                  <a:ea typeface="Courier"/>
                  <a:cs typeface="Courier"/>
                  <a:sym typeface="Courier"/>
                </a:defRPr>
              </a:pPr>
              <a:r>
                <a:t>     3</a:t>
              </a:r>
            </a:p>
            <a:p>
              <a:pPr algn="l">
                <a:defRPr sz="1600">
                  <a:solidFill>
                    <a:srgbClr val="000000"/>
                  </a:solidFill>
                  <a:latin typeface="Courier"/>
                  <a:ea typeface="Courier"/>
                  <a:cs typeface="Courier"/>
                  <a:sym typeface="Courier"/>
                </a:defRPr>
              </a:pPr>
              <a:r>
                <a:t>&gt;&gt; [avg median] = statistics([4 2 5 2 3 6])</a:t>
              </a:r>
            </a:p>
            <a:p>
              <a:pPr algn="l">
                <a:defRPr sz="1600">
                  <a:solidFill>
                    <a:srgbClr val="000000"/>
                  </a:solidFill>
                  <a:latin typeface="Courier"/>
                  <a:ea typeface="Courier"/>
                  <a:cs typeface="Courier"/>
                  <a:sym typeface="Courier"/>
                </a:defRPr>
              </a:pPr>
              <a:r>
                <a:t>avg =</a:t>
              </a:r>
            </a:p>
            <a:p>
              <a:pPr algn="l">
                <a:defRPr sz="1600">
                  <a:solidFill>
                    <a:srgbClr val="000000"/>
                  </a:solidFill>
                  <a:latin typeface="Courier"/>
                  <a:ea typeface="Courier"/>
                  <a:cs typeface="Courier"/>
                  <a:sym typeface="Courier"/>
                </a:defRPr>
              </a:pPr>
              <a:r>
                <a:t>       3.6667</a:t>
              </a:r>
            </a:p>
            <a:p>
              <a:pPr algn="l">
                <a:defRPr sz="1600">
                  <a:solidFill>
                    <a:srgbClr val="000000"/>
                  </a:solidFill>
                  <a:latin typeface="Courier"/>
                  <a:ea typeface="Courier"/>
                  <a:cs typeface="Courier"/>
                  <a:sym typeface="Courier"/>
                </a:defRPr>
              </a:pPr>
              <a:r>
                <a:t>median =</a:t>
              </a:r>
            </a:p>
            <a:p>
              <a:pPr algn="l">
                <a:defRPr sz="1600">
                  <a:solidFill>
                    <a:srgbClr val="000000"/>
                  </a:solidFill>
                  <a:latin typeface="Courier"/>
                  <a:ea typeface="Courier"/>
                  <a:cs typeface="Courier"/>
                  <a:sym typeface="Courier"/>
                </a:defRPr>
              </a:pPr>
              <a:r>
                <a:t>          3.5</a:t>
              </a:r>
            </a:p>
          </p:txBody>
        </p:sp>
        <p:pic>
          <p:nvPicPr>
            <p:cNvPr id="236" name="Command Window… Command Window&gt;&gt; [avg median] = statistics([4 2 5 2 3])avg =          3.2median =     3&gt;&gt; [avg median] = statistics([4 2 5 2 3 6])avg =       3.6667median =          3.5" descr="Command Window… Command Window&gt;&gt; [avg median] = statistics([4 2 5 2 3])avg =          3.2median =     3&gt;&gt; [avg median] = statistics([4 2 5 2 3 6])avg =       3.6667median =          3.5"/>
            <p:cNvPicPr>
              <a:picLocks/>
            </p:cNvPicPr>
            <p:nvPr/>
          </p:nvPicPr>
          <p:blipFill>
            <a:blip r:embed="rId2"/>
            <a:stretch>
              <a:fillRect/>
            </a:stretch>
          </p:blipFill>
          <p:spPr>
            <a:xfrm>
              <a:off x="0" y="0"/>
              <a:ext cx="12599009" cy="3637796"/>
            </a:xfrm>
            <a:prstGeom prst="rect">
              <a:avLst/>
            </a:prstGeom>
            <a:effectLst/>
          </p:spPr>
        </p:pic>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hank You"/>
          <p:cNvSpPr txBox="1">
            <a:spLocks noGrp="1"/>
          </p:cNvSpPr>
          <p:nvPr>
            <p:ph type="title"/>
          </p:nvPr>
        </p:nvSpPr>
        <p:spPr>
          <a:prstGeom prst="rect">
            <a:avLst/>
          </a:prstGeom>
        </p:spPr>
        <p:txBody>
          <a:bodyPr/>
          <a:lstStyle>
            <a:lvl1pPr>
              <a:defRPr sz="12800">
                <a:gradFill flip="none" rotWithShape="1">
                  <a:gsLst>
                    <a:gs pos="0">
                      <a:schemeClr val="accent5"/>
                    </a:gs>
                    <a:gs pos="100000">
                      <a:schemeClr val="accent6"/>
                    </a:gs>
                  </a:gsLst>
                  <a:lin ang="5400000" scaled="0"/>
                </a:gradFill>
              </a:defRPr>
            </a:lvl1pPr>
          </a:lstStyle>
          <a:p>
            <a:r>
              <a:t>Thank You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unctions Introduction"/>
          <p:cNvSpPr txBox="1">
            <a:spLocks noGrp="1"/>
          </p:cNvSpPr>
          <p:nvPr>
            <p:ph type="title"/>
          </p:nvPr>
        </p:nvSpPr>
        <p:spPr>
          <a:xfrm>
            <a:off x="1270000" y="3510"/>
            <a:ext cx="10464800" cy="2540001"/>
          </a:xfrm>
          <a:prstGeom prst="rect">
            <a:avLst/>
          </a:prstGeom>
        </p:spPr>
        <p:txBody>
          <a:bodyPr/>
          <a:lstStyle/>
          <a:p>
            <a:pPr lvl="1"/>
            <a:r>
              <a:t>Functions Introduction</a:t>
            </a:r>
          </a:p>
        </p:txBody>
      </p:sp>
      <p:sp>
        <p:nvSpPr>
          <p:cNvPr id="127" name="Syntax :…"/>
          <p:cNvSpPr txBox="1">
            <a:spLocks noGrp="1"/>
          </p:cNvSpPr>
          <p:nvPr>
            <p:ph type="body" idx="1"/>
          </p:nvPr>
        </p:nvSpPr>
        <p:spPr>
          <a:xfrm>
            <a:off x="1270000" y="2006600"/>
            <a:ext cx="10464800" cy="5740400"/>
          </a:xfrm>
          <a:prstGeom prst="rect">
            <a:avLst/>
          </a:prstGeom>
        </p:spPr>
        <p:txBody>
          <a:bodyPr>
            <a:normAutofit lnSpcReduction="10000"/>
          </a:bodyPr>
          <a:lstStyle/>
          <a:p>
            <a:pPr marL="0" indent="0">
              <a:spcBef>
                <a:spcPts val="3200"/>
              </a:spcBef>
              <a:buSzTx/>
              <a:buNone/>
              <a:defRPr sz="3200"/>
            </a:pPr>
            <a:r>
              <a:rPr sz="4400" dirty="0"/>
              <a:t>Syntax :</a:t>
            </a:r>
          </a:p>
          <a:p>
            <a:pPr marL="0" indent="0">
              <a:buSzTx/>
              <a:buNone/>
              <a:defRPr>
                <a:solidFill>
                  <a:schemeClr val="accent5"/>
                </a:solidFill>
              </a:defRPr>
            </a:pPr>
            <a:r>
              <a:rPr sz="3200" dirty="0"/>
              <a:t>function [outArg1,  outArg2, …] = </a:t>
            </a:r>
            <a:r>
              <a:rPr sz="3200" dirty="0" err="1"/>
              <a:t>funName</a:t>
            </a:r>
            <a:r>
              <a:rPr sz="3200" dirty="0"/>
              <a:t>(inarg1, inarg2, …)</a:t>
            </a:r>
          </a:p>
          <a:p>
            <a:pPr marL="0" indent="0">
              <a:buSzTx/>
              <a:buNone/>
            </a:pPr>
            <a:r>
              <a:rPr sz="3200" dirty="0"/>
              <a:t>% H1 Comment line</a:t>
            </a:r>
          </a:p>
          <a:p>
            <a:pPr marL="0" indent="0">
              <a:buSzTx/>
              <a:buNone/>
            </a:pPr>
            <a:r>
              <a:rPr sz="3200" dirty="0"/>
              <a:t>% Other Comment line</a:t>
            </a:r>
          </a:p>
          <a:p>
            <a:pPr marL="0" indent="0">
              <a:buSzTx/>
              <a:buNone/>
            </a:pPr>
            <a:r>
              <a:rPr sz="3200" dirty="0"/>
              <a:t>…</a:t>
            </a:r>
          </a:p>
          <a:p>
            <a:pPr marL="0" indent="0">
              <a:buSzTx/>
              <a:buNone/>
              <a:defRPr>
                <a:solidFill>
                  <a:schemeClr val="accent5">
                    <a:hueOff val="106354"/>
                    <a:satOff val="-4882"/>
                    <a:lumOff val="15353"/>
                  </a:schemeClr>
                </a:solidFill>
              </a:defRPr>
            </a:pPr>
            <a:r>
              <a:rPr sz="3200" dirty="0"/>
              <a:t>(Executable Code)</a:t>
            </a:r>
          </a:p>
          <a:p>
            <a:pPr marL="0" indent="0">
              <a:buSzTx/>
              <a:buNone/>
            </a:pPr>
            <a:r>
              <a:rPr sz="3200" dirty="0"/>
              <a:t>…</a:t>
            </a:r>
          </a:p>
          <a:p>
            <a:pPr marL="0" indent="0">
              <a:buSzTx/>
              <a:buNone/>
            </a:pPr>
            <a:r>
              <a:rPr sz="3200" dirty="0"/>
              <a:t>(return)</a:t>
            </a:r>
          </a:p>
          <a:p>
            <a:pPr marL="0" indent="0">
              <a:buSzTx/>
              <a:buNone/>
            </a:pPr>
            <a:r>
              <a:rPr sz="3200" dirty="0"/>
              <a:t>(end)</a:t>
            </a:r>
          </a:p>
        </p:txBody>
      </p:sp>
      <p:sp>
        <p:nvSpPr>
          <p:cNvPr id="128" name="Slide Number"/>
          <p:cNvSpPr txBox="1">
            <a:spLocks noGrp="1"/>
          </p:cNvSpPr>
          <p:nvPr>
            <p:ph type="sldNum" sz="quarter" idx="4294967295"/>
          </p:nvPr>
        </p:nvSpPr>
        <p:spPr>
          <a:xfrm>
            <a:off x="6366222" y="9197831"/>
            <a:ext cx="271416"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unctions Introduction"/>
          <p:cNvSpPr txBox="1">
            <a:spLocks noGrp="1"/>
          </p:cNvSpPr>
          <p:nvPr>
            <p:ph type="title"/>
          </p:nvPr>
        </p:nvSpPr>
        <p:spPr>
          <a:xfrm>
            <a:off x="1270000" y="3510"/>
            <a:ext cx="10464800" cy="2540001"/>
          </a:xfrm>
          <a:prstGeom prst="rect">
            <a:avLst/>
          </a:prstGeom>
        </p:spPr>
        <p:txBody>
          <a:bodyPr/>
          <a:lstStyle/>
          <a:p>
            <a:pPr lvl="1"/>
            <a:r>
              <a:t>Functions Introduction</a:t>
            </a:r>
          </a:p>
        </p:txBody>
      </p:sp>
      <p:sp>
        <p:nvSpPr>
          <p:cNvPr id="131" name="If we save file with .m extension then filename should be same as the function name.…"/>
          <p:cNvSpPr txBox="1">
            <a:spLocks noGrp="1"/>
          </p:cNvSpPr>
          <p:nvPr>
            <p:ph type="body" idx="1"/>
          </p:nvPr>
        </p:nvSpPr>
        <p:spPr>
          <a:xfrm>
            <a:off x="946284" y="2192663"/>
            <a:ext cx="11112232" cy="5368274"/>
          </a:xfrm>
          <a:prstGeom prst="rect">
            <a:avLst/>
          </a:prstGeom>
        </p:spPr>
        <p:txBody>
          <a:bodyPr>
            <a:normAutofit/>
          </a:bodyPr>
          <a:lstStyle/>
          <a:p>
            <a:pPr marL="331787" indent="-331787">
              <a:spcBef>
                <a:spcPts val="600"/>
              </a:spcBef>
              <a:buBlip>
                <a:blip r:embed="rId2"/>
              </a:buBlip>
              <a:defRPr sz="2200"/>
            </a:pPr>
            <a:r>
              <a:rPr sz="3150" dirty="0"/>
              <a:t>If we save file with .m extension then filename should be same as the function name.</a:t>
            </a:r>
          </a:p>
          <a:p>
            <a:pPr marL="331787" indent="-331787">
              <a:spcBef>
                <a:spcPts val="600"/>
              </a:spcBef>
              <a:buBlip>
                <a:blip r:embed="rId2"/>
              </a:buBlip>
              <a:defRPr sz="2200"/>
            </a:pPr>
            <a:r>
              <a:rPr sz="3150" dirty="0"/>
              <a:t>Execution starts from the top of the function and ends when wither a return statement, an end statement or the end of the function is reached.</a:t>
            </a:r>
          </a:p>
          <a:p>
            <a:pPr marL="331787" indent="-331787">
              <a:spcBef>
                <a:spcPts val="600"/>
              </a:spcBef>
              <a:buBlip>
                <a:blip r:embed="rId2"/>
              </a:buBlip>
              <a:defRPr sz="2200"/>
            </a:pPr>
            <a:r>
              <a:rPr sz="3150" dirty="0"/>
              <a:t>H1 Comments is a one line summery of the function.</a:t>
            </a:r>
          </a:p>
        </p:txBody>
      </p:sp>
      <p:sp>
        <p:nvSpPr>
          <p:cNvPr id="132" name="Slide Number"/>
          <p:cNvSpPr txBox="1">
            <a:spLocks noGrp="1"/>
          </p:cNvSpPr>
          <p:nvPr>
            <p:ph type="sldNum" sz="quarter" idx="4294967295"/>
          </p:nvPr>
        </p:nvSpPr>
        <p:spPr>
          <a:xfrm>
            <a:off x="6342858" y="9197831"/>
            <a:ext cx="323704"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Functions Introduction"/>
          <p:cNvSpPr txBox="1">
            <a:spLocks noGrp="1"/>
          </p:cNvSpPr>
          <p:nvPr>
            <p:ph type="title"/>
          </p:nvPr>
        </p:nvSpPr>
        <p:spPr>
          <a:xfrm>
            <a:off x="1270000" y="3510"/>
            <a:ext cx="10464800" cy="2540001"/>
          </a:xfrm>
          <a:prstGeom prst="rect">
            <a:avLst/>
          </a:prstGeom>
        </p:spPr>
        <p:txBody>
          <a:bodyPr/>
          <a:lstStyle/>
          <a:p>
            <a:pPr lvl="1"/>
            <a:r>
              <a:t>Functions Introduction</a:t>
            </a:r>
          </a:p>
        </p:txBody>
      </p:sp>
      <p:sp>
        <p:nvSpPr>
          <p:cNvPr id="135" name="Example :…"/>
          <p:cNvSpPr txBox="1"/>
          <p:nvPr/>
        </p:nvSpPr>
        <p:spPr>
          <a:xfrm>
            <a:off x="946284" y="1626916"/>
            <a:ext cx="11112232" cy="78042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lgn="l">
              <a:spcBef>
                <a:spcPts val="3200"/>
              </a:spcBef>
              <a:defRPr sz="3200"/>
            </a:pPr>
            <a:r>
              <a:rPr sz="3600" dirty="0"/>
              <a:t>Example :</a:t>
            </a:r>
          </a:p>
          <a:p>
            <a:pPr algn="l">
              <a:spcBef>
                <a:spcPts val="600"/>
              </a:spcBef>
              <a:defRPr sz="2200">
                <a:solidFill>
                  <a:schemeClr val="accent5"/>
                </a:solidFill>
              </a:defRPr>
            </a:pPr>
            <a:r>
              <a:rPr sz="2400" dirty="0"/>
              <a:t>function distance = dist2(x1, y1, x2, y2)</a:t>
            </a:r>
          </a:p>
          <a:p>
            <a:pPr algn="l">
              <a:spcBef>
                <a:spcPts val="600"/>
              </a:spcBef>
              <a:defRPr sz="2200"/>
            </a:pPr>
            <a:r>
              <a:rPr sz="2400" dirty="0"/>
              <a:t>%DIST2 Calculate distance between 2 Points (H1 Comment)</a:t>
            </a:r>
          </a:p>
          <a:p>
            <a:pPr lvl="1" algn="l">
              <a:spcBef>
                <a:spcPts val="600"/>
              </a:spcBef>
              <a:defRPr sz="2200"/>
            </a:pPr>
            <a:r>
              <a:rPr sz="2400" dirty="0"/>
              <a:t>% Function description, calling method, variable description, version information </a:t>
            </a:r>
            <a:r>
              <a:rPr sz="2400" dirty="0" err="1"/>
              <a:t>etc</a:t>
            </a:r>
            <a:r>
              <a:rPr sz="2400" dirty="0"/>
              <a:t>…</a:t>
            </a:r>
          </a:p>
          <a:p>
            <a:pPr algn="l">
              <a:spcBef>
                <a:spcPts val="600"/>
              </a:spcBef>
              <a:defRPr sz="2200">
                <a:solidFill>
                  <a:schemeClr val="accent5">
                    <a:hueOff val="106354"/>
                    <a:satOff val="-4882"/>
                    <a:lumOff val="15353"/>
                  </a:schemeClr>
                </a:solidFill>
              </a:defRPr>
            </a:pPr>
            <a:r>
              <a:rPr sz="2400" dirty="0"/>
              <a:t>distance = sqrt( (x1-x2).^2 + (y1-y2).^2 );</a:t>
            </a:r>
          </a:p>
          <a:p>
            <a:pPr algn="l">
              <a:spcBef>
                <a:spcPts val="600"/>
              </a:spcBef>
              <a:defRPr sz="2200"/>
            </a:pPr>
            <a:r>
              <a:rPr sz="2400" dirty="0">
                <a:solidFill>
                  <a:schemeClr val="accent5"/>
                </a:solidFill>
              </a:rPr>
              <a:t>end</a:t>
            </a:r>
            <a:r>
              <a:rPr sz="2400" dirty="0"/>
              <a:t>		% Function distance</a:t>
            </a:r>
          </a:p>
          <a:p>
            <a:pPr algn="l">
              <a:spcBef>
                <a:spcPts val="600"/>
              </a:spcBef>
              <a:defRPr sz="2200"/>
            </a:pPr>
            <a:endParaRPr sz="2400" dirty="0"/>
          </a:p>
          <a:p>
            <a:pPr marL="349250" indent="-349250" algn="l">
              <a:spcBef>
                <a:spcPts val="600"/>
              </a:spcBef>
              <a:buSzPct val="43000"/>
              <a:buBlip>
                <a:blip r:embed="rId2"/>
              </a:buBlip>
              <a:defRPr sz="2200"/>
            </a:pPr>
            <a:r>
              <a:rPr sz="2400" dirty="0"/>
              <a:t>Calling a Function : </a:t>
            </a:r>
            <a:r>
              <a:rPr sz="2400" dirty="0">
                <a:solidFill>
                  <a:schemeClr val="accent1"/>
                </a:solidFill>
              </a:rPr>
              <a:t>a = dist2(x1, y1, x2, y2)</a:t>
            </a:r>
            <a:r>
              <a:rPr sz="2400" dirty="0"/>
              <a:t>. If x1=0, y1=0, x2=3 and y2=4 then a=5.</a:t>
            </a:r>
          </a:p>
          <a:p>
            <a:pPr marL="349250" indent="-349250" algn="l">
              <a:spcBef>
                <a:spcPts val="600"/>
              </a:spcBef>
              <a:buSzPct val="43000"/>
              <a:buBlip>
                <a:blip r:embed="rId2"/>
              </a:buBlip>
              <a:defRPr sz="2200"/>
            </a:pPr>
            <a:r>
              <a:rPr sz="2400" dirty="0">
                <a:solidFill>
                  <a:schemeClr val="accent1"/>
                </a:solidFill>
              </a:rPr>
              <a:t>help dist2</a:t>
            </a:r>
            <a:r>
              <a:rPr sz="2400" dirty="0"/>
              <a:t> gives all the information of the function in command window which was return in the comment in that function.</a:t>
            </a:r>
          </a:p>
          <a:p>
            <a:pPr marL="349250" indent="-349250" algn="l">
              <a:spcBef>
                <a:spcPts val="600"/>
              </a:spcBef>
              <a:buSzPct val="43000"/>
              <a:buBlip>
                <a:blip r:embed="rId2"/>
              </a:buBlip>
              <a:defRPr sz="2200"/>
            </a:pPr>
            <a:r>
              <a:rPr sz="2400" dirty="0" err="1">
                <a:solidFill>
                  <a:schemeClr val="accent1"/>
                </a:solidFill>
              </a:rPr>
              <a:t>lookfor</a:t>
            </a:r>
            <a:r>
              <a:rPr sz="2400" dirty="0">
                <a:solidFill>
                  <a:schemeClr val="accent1"/>
                </a:solidFill>
              </a:rPr>
              <a:t> distance </a:t>
            </a:r>
            <a:r>
              <a:rPr sz="2400" dirty="0"/>
              <a:t>produce the result information of the function in command window.</a:t>
            </a:r>
          </a:p>
        </p:txBody>
      </p:sp>
      <p:sp>
        <p:nvSpPr>
          <p:cNvPr id="136" name="Slide Number"/>
          <p:cNvSpPr txBox="1">
            <a:spLocks noGrp="1"/>
          </p:cNvSpPr>
          <p:nvPr>
            <p:ph type="sldNum" sz="quarter" idx="4294967295"/>
          </p:nvPr>
        </p:nvSpPr>
        <p:spPr>
          <a:xfrm>
            <a:off x="6406007" y="9197831"/>
            <a:ext cx="260555"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dist2.m…"/>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dist2.m</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rPr>
                <a:solidFill>
                  <a:srgbClr val="0433FF"/>
                </a:solidFill>
              </a:rPr>
              <a:t>function</a:t>
            </a:r>
            <a:r>
              <a:t> distance = dist2 (x1, y1, x2, y2) </a:t>
            </a:r>
          </a:p>
          <a:p>
            <a:pPr marL="0" indent="0">
              <a:spcBef>
                <a:spcPts val="0"/>
              </a:spcBef>
              <a:buSzTx/>
              <a:buNone/>
              <a:defRPr sz="1600">
                <a:solidFill>
                  <a:srgbClr val="4A874E"/>
                </a:solidFill>
                <a:latin typeface="Courier"/>
                <a:ea typeface="Courier"/>
                <a:cs typeface="Courier"/>
                <a:sym typeface="Courier"/>
              </a:defRPr>
            </a:pPr>
            <a:r>
              <a:t>%DIST2 Calculate the distance between two points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Function DIST2 calculates the distance between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two points (x1,y1) and (x2,y2) in a Cartesian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coordinate system.</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Calling sequence: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distance = dist2(x1, y1, x2, y2)</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Define variables: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x1        —— x-position of point 1</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y1        —— y-position of point 1</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x2        —— x-position of point 2</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y2        —— y-position of point 2</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distance  —— Distance between points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Record of revisions: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Date       Programmer     Description of change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       ==========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02/01/07    S. J. Chapman   Original code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Calculate distance.</a:t>
            </a:r>
            <a:endParaRPr>
              <a:solidFill>
                <a:srgbClr val="000000"/>
              </a:solidFill>
            </a:endParaRPr>
          </a:p>
          <a:p>
            <a:pPr marL="0" indent="0">
              <a:spcBef>
                <a:spcPts val="0"/>
              </a:spcBef>
              <a:buSzTx/>
              <a:buNone/>
              <a:defRPr sz="1600">
                <a:solidFill>
                  <a:srgbClr val="000000"/>
                </a:solidFill>
                <a:latin typeface="Courier"/>
                <a:ea typeface="Courier"/>
                <a:cs typeface="Courier"/>
                <a:sym typeface="Courier"/>
              </a:defRPr>
            </a:pPr>
            <a:r>
              <a:t>	distance = sqrt((x2-x1).^2 + (y2-y1).^2);</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4A874E"/>
                </a:solidFill>
                <a:latin typeface="Courier"/>
                <a:ea typeface="Courier"/>
                <a:cs typeface="Courier"/>
                <a:sym typeface="Courier"/>
              </a:defRPr>
            </a:pPr>
            <a:r>
              <a:rPr>
                <a:solidFill>
                  <a:srgbClr val="0433FF"/>
                </a:solidFill>
              </a:rPr>
              <a:t>end</a:t>
            </a:r>
            <a:r>
              <a:rPr>
                <a:solidFill>
                  <a:srgbClr val="000000"/>
                </a:solidFill>
              </a:rPr>
              <a:t> </a:t>
            </a:r>
            <a:r>
              <a:t>% function distance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st_dist2.m…"/>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test_dist2.m</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4A874E"/>
                </a:solidFill>
                <a:latin typeface="Courier"/>
                <a:ea typeface="Courier"/>
                <a:cs typeface="Courier"/>
                <a:sym typeface="Courier"/>
              </a:defRPr>
            </a:pPr>
            <a:endParaRPr/>
          </a:p>
          <a:p>
            <a:pPr marL="0" indent="0">
              <a:spcBef>
                <a:spcPts val="0"/>
              </a:spcBef>
              <a:buSzTx/>
              <a:buNone/>
              <a:defRPr sz="1600">
                <a:solidFill>
                  <a:srgbClr val="4A874E"/>
                </a:solidFill>
                <a:latin typeface="Courier"/>
                <a:ea typeface="Courier"/>
                <a:cs typeface="Courier"/>
                <a:sym typeface="Courier"/>
              </a:defRPr>
            </a:pPr>
            <a:r>
              <a:t>% Purpose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This program tests function dist2.</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Record of revisions: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Date       Programmer     Description of change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       ==========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02/01/07    S. J. Chapman   Original code</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Define variables: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ax        —— x-position of point a</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ay        —— y-position of point a</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bx        —— x-position of point b</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by        —— y-position of point b</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result    —— Distance between the points</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a:t>
            </a:r>
            <a:endParaRPr>
              <a:solidFill>
                <a:srgbClr val="000000"/>
              </a:solidFill>
            </a:endParaRPr>
          </a:p>
          <a:p>
            <a:pPr marL="0" indent="0">
              <a:spcBef>
                <a:spcPts val="0"/>
              </a:spcBef>
              <a:buSzTx/>
              <a:buNone/>
              <a:defRPr sz="1600">
                <a:solidFill>
                  <a:srgbClr val="4A874E"/>
                </a:solidFill>
                <a:latin typeface="Courier"/>
                <a:ea typeface="Courier"/>
                <a:cs typeface="Courier"/>
                <a:sym typeface="Courier"/>
              </a:defRPr>
            </a:pPr>
            <a:r>
              <a:t>% Get input data.</a:t>
            </a:r>
            <a:endParaRPr>
              <a:solidFill>
                <a:srgbClr val="000000"/>
              </a:solidFill>
            </a:endParaRP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disp(</a:t>
            </a:r>
            <a:r>
              <a:t>'Calculate the distance between two points:'</a:t>
            </a:r>
            <a:r>
              <a:rPr>
                <a:solidFill>
                  <a:srgbClr val="000000"/>
                </a:solidFill>
              </a:rPr>
              <a:t>); </a:t>
            </a: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ax = input(</a:t>
            </a:r>
            <a:r>
              <a:t>'Enter x value of point a: '</a:t>
            </a:r>
            <a:r>
              <a:rPr>
                <a:solidFill>
                  <a:srgbClr val="000000"/>
                </a:solidFill>
              </a:rPr>
              <a:t>);</a:t>
            </a: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ay = input(</a:t>
            </a:r>
            <a:r>
              <a:t>'Enter y value of point a: '</a:t>
            </a:r>
            <a:r>
              <a:rPr>
                <a:solidFill>
                  <a:srgbClr val="000000"/>
                </a:solidFill>
              </a:rPr>
              <a:t>);</a:t>
            </a: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bx = input(</a:t>
            </a:r>
            <a:r>
              <a:t>'Enter x value of point b: '</a:t>
            </a:r>
            <a:r>
              <a:rPr>
                <a:solidFill>
                  <a:srgbClr val="000000"/>
                </a:solidFill>
              </a:rPr>
              <a:t>);</a:t>
            </a: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by = input(</a:t>
            </a:r>
            <a:r>
              <a:t>'Enter y value of point b: '</a:t>
            </a:r>
            <a:r>
              <a:rPr>
                <a:solidFill>
                  <a:srgbClr val="000000"/>
                </a:solidFill>
              </a:rPr>
              <a:t>);</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4A874E"/>
                </a:solidFill>
                <a:latin typeface="Courier"/>
                <a:ea typeface="Courier"/>
                <a:cs typeface="Courier"/>
                <a:sym typeface="Courier"/>
              </a:defRPr>
            </a:pPr>
            <a:r>
              <a:t>% Evaluate function</a:t>
            </a:r>
            <a:endParaRPr>
              <a:solidFill>
                <a:srgbClr val="000000"/>
              </a:solidFill>
            </a:endParaRPr>
          </a:p>
          <a:p>
            <a:pPr marL="0" indent="0">
              <a:spcBef>
                <a:spcPts val="0"/>
              </a:spcBef>
              <a:buSzTx/>
              <a:buNone/>
              <a:defRPr sz="1600">
                <a:solidFill>
                  <a:srgbClr val="000000"/>
                </a:solidFill>
                <a:latin typeface="Courier"/>
                <a:ea typeface="Courier"/>
                <a:cs typeface="Courier"/>
                <a:sym typeface="Courier"/>
              </a:defRPr>
            </a:pPr>
            <a:r>
              <a:t>result = dist2 (ax, ay, bx, by);</a:t>
            </a:r>
          </a:p>
          <a:p>
            <a:pPr marL="0" indent="0">
              <a:spcBef>
                <a:spcPts val="0"/>
              </a:spcBef>
              <a:buSzTx/>
              <a:buNone/>
              <a:defRPr sz="1600">
                <a:solidFill>
                  <a:srgbClr val="000000"/>
                </a:solidFill>
                <a:latin typeface="Courier"/>
                <a:ea typeface="Courier"/>
                <a:cs typeface="Courier"/>
                <a:sym typeface="Courier"/>
              </a:defRPr>
            </a:pPr>
            <a:r>
              <a:t> </a:t>
            </a:r>
          </a:p>
          <a:p>
            <a:pPr marL="0" indent="0">
              <a:spcBef>
                <a:spcPts val="0"/>
              </a:spcBef>
              <a:buSzTx/>
              <a:buNone/>
              <a:defRPr sz="1600">
                <a:solidFill>
                  <a:srgbClr val="4A874E"/>
                </a:solidFill>
                <a:latin typeface="Courier"/>
                <a:ea typeface="Courier"/>
                <a:cs typeface="Courier"/>
                <a:sym typeface="Courier"/>
              </a:defRPr>
            </a:pPr>
            <a:r>
              <a:t>% Write out result.</a:t>
            </a:r>
            <a:endParaRPr>
              <a:solidFill>
                <a:srgbClr val="000000"/>
              </a:solidFill>
            </a:endParaRPr>
          </a:p>
          <a:p>
            <a:pPr marL="0" indent="0">
              <a:spcBef>
                <a:spcPts val="0"/>
              </a:spcBef>
              <a:buSzTx/>
              <a:buNone/>
              <a:defRPr sz="1600">
                <a:solidFill>
                  <a:srgbClr val="B245F3"/>
                </a:solidFill>
                <a:latin typeface="Courier"/>
                <a:ea typeface="Courier"/>
                <a:cs typeface="Courier"/>
                <a:sym typeface="Courier"/>
              </a:defRPr>
            </a:pPr>
            <a:r>
              <a:rPr>
                <a:solidFill>
                  <a:srgbClr val="000000"/>
                </a:solidFill>
              </a:rPr>
              <a:t>fprintf(</a:t>
            </a:r>
            <a:r>
              <a:t>'The distance between points a and b is %f\n'</a:t>
            </a:r>
            <a:r>
              <a:rPr>
                <a:solidFill>
                  <a:srgbClr val="000000"/>
                </a:solidFill>
              </a:rPr>
              <a:t>,result);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ist2.m and test_dist2.m, both files are in same directory."/>
          <p:cNvSpPr txBox="1">
            <a:spLocks noGrp="1"/>
          </p:cNvSpPr>
          <p:nvPr>
            <p:ph type="body" sz="quarter" idx="1"/>
          </p:nvPr>
        </p:nvSpPr>
        <p:spPr>
          <a:xfrm>
            <a:off x="225710" y="5395302"/>
            <a:ext cx="10464801" cy="2113862"/>
          </a:xfrm>
          <a:prstGeom prst="rect">
            <a:avLst/>
          </a:prstGeom>
        </p:spPr>
        <p:txBody>
          <a:bodyPr>
            <a:normAutofit/>
          </a:bodyPr>
          <a:lstStyle>
            <a:lvl1pPr>
              <a:buBlip>
                <a:blip r:embed="rId2"/>
              </a:buBlip>
            </a:lvl1pPr>
          </a:lstStyle>
          <a:p>
            <a:r>
              <a:rPr sz="3200" dirty="0"/>
              <a:t>dist2.m and test_dist2.m, both files are in same directory.</a:t>
            </a:r>
          </a:p>
        </p:txBody>
      </p:sp>
      <p:grpSp>
        <p:nvGrpSpPr>
          <p:cNvPr id="145" name="Command Window…"/>
          <p:cNvGrpSpPr/>
          <p:nvPr/>
        </p:nvGrpSpPr>
        <p:grpSpPr>
          <a:xfrm>
            <a:off x="202895" y="233407"/>
            <a:ext cx="12599010" cy="5160160"/>
            <a:chOff x="0" y="0"/>
            <a:chExt cx="12599008" cy="5160158"/>
          </a:xfrm>
        </p:grpSpPr>
        <p:sp>
          <p:nvSpPr>
            <p:cNvPr id="144" name="Command Window…"/>
            <p:cNvSpPr txBox="1"/>
            <p:nvPr/>
          </p:nvSpPr>
          <p:spPr>
            <a:xfrm>
              <a:off x="38100" y="38100"/>
              <a:ext cx="12522809" cy="5083959"/>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600">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r>
                <a:t>&gt;&gt; test_dist2</a:t>
              </a:r>
            </a:p>
            <a:p>
              <a:pPr algn="l">
                <a:defRPr sz="1600">
                  <a:solidFill>
                    <a:srgbClr val="000000"/>
                  </a:solidFill>
                  <a:latin typeface="Courier"/>
                  <a:ea typeface="Courier"/>
                  <a:cs typeface="Courier"/>
                  <a:sym typeface="Courier"/>
                </a:defRPr>
              </a:pPr>
              <a:r>
                <a:t>Calculate the distance between two points:</a:t>
              </a:r>
            </a:p>
            <a:p>
              <a:pPr algn="l">
                <a:defRPr sz="1600">
                  <a:solidFill>
                    <a:srgbClr val="000000"/>
                  </a:solidFill>
                  <a:latin typeface="Courier"/>
                  <a:ea typeface="Courier"/>
                  <a:cs typeface="Courier"/>
                  <a:sym typeface="Courier"/>
                </a:defRPr>
              </a:pPr>
              <a:r>
                <a:t>Enter x value of point a: </a:t>
              </a:r>
              <a:r>
                <a:rPr b="1"/>
                <a:t>0</a:t>
              </a:r>
            </a:p>
            <a:p>
              <a:pPr algn="l">
                <a:defRPr sz="1600">
                  <a:solidFill>
                    <a:srgbClr val="000000"/>
                  </a:solidFill>
                  <a:latin typeface="Courier"/>
                  <a:ea typeface="Courier"/>
                  <a:cs typeface="Courier"/>
                  <a:sym typeface="Courier"/>
                </a:defRPr>
              </a:pPr>
              <a:r>
                <a:t>Enter y value of point a: </a:t>
              </a:r>
              <a:r>
                <a:rPr b="1"/>
                <a:t>0</a:t>
              </a:r>
            </a:p>
            <a:p>
              <a:pPr algn="l">
                <a:defRPr sz="1600">
                  <a:solidFill>
                    <a:srgbClr val="000000"/>
                  </a:solidFill>
                  <a:latin typeface="Courier"/>
                  <a:ea typeface="Courier"/>
                  <a:cs typeface="Courier"/>
                  <a:sym typeface="Courier"/>
                </a:defRPr>
              </a:pPr>
              <a:r>
                <a:t>Enter x value of point b: </a:t>
              </a:r>
              <a:r>
                <a:rPr b="1"/>
                <a:t>3</a:t>
              </a:r>
            </a:p>
            <a:p>
              <a:pPr algn="l">
                <a:defRPr sz="1600">
                  <a:solidFill>
                    <a:srgbClr val="000000"/>
                  </a:solidFill>
                  <a:latin typeface="Courier"/>
                  <a:ea typeface="Courier"/>
                  <a:cs typeface="Courier"/>
                  <a:sym typeface="Courier"/>
                </a:defRPr>
              </a:pPr>
              <a:r>
                <a:t>Enter y value of point b: </a:t>
              </a:r>
              <a:r>
                <a:rPr b="1"/>
                <a:t>4</a:t>
              </a:r>
            </a:p>
            <a:p>
              <a:pPr algn="l">
                <a:defRPr sz="1600">
                  <a:solidFill>
                    <a:srgbClr val="000000"/>
                  </a:solidFill>
                  <a:latin typeface="Courier"/>
                  <a:ea typeface="Courier"/>
                  <a:cs typeface="Courier"/>
                  <a:sym typeface="Courier"/>
                </a:defRPr>
              </a:pPr>
              <a:r>
                <a:t>The distance between points a and b is 5.000000</a:t>
              </a:r>
            </a:p>
            <a:p>
              <a:pPr algn="l">
                <a:defRPr sz="1600">
                  <a:solidFill>
                    <a:srgbClr val="000000"/>
                  </a:solidFill>
                  <a:latin typeface="Courier"/>
                  <a:ea typeface="Courier"/>
                  <a:cs typeface="Courier"/>
                  <a:sym typeface="Courier"/>
                </a:defRPr>
              </a:pPr>
              <a:r>
                <a:t>&gt;&gt; help </a:t>
              </a:r>
              <a:r>
                <a:rPr>
                  <a:solidFill>
                    <a:srgbClr val="B245F3"/>
                  </a:solidFill>
                </a:rPr>
                <a:t>dist2</a:t>
              </a:r>
            </a:p>
            <a:p>
              <a:pPr algn="l">
                <a:defRPr sz="1600">
                  <a:solidFill>
                    <a:srgbClr val="000000"/>
                  </a:solidFill>
                  <a:latin typeface="Courier"/>
                  <a:ea typeface="Courier"/>
                  <a:cs typeface="Courier"/>
                  <a:sym typeface="Courier"/>
                </a:defRPr>
              </a:pPr>
              <a:r>
                <a:t> dist2 Calculate the distance between two points </a:t>
              </a:r>
            </a:p>
            <a:p>
              <a:pPr algn="l">
                <a:defRPr sz="1600">
                  <a:solidFill>
                    <a:srgbClr val="000000"/>
                  </a:solidFill>
                  <a:latin typeface="Courier"/>
                  <a:ea typeface="Courier"/>
                  <a:cs typeface="Courier"/>
                  <a:sym typeface="Courier"/>
                </a:defRPr>
              </a:pPr>
              <a:r>
                <a:t>  Function dist2 calculates the distance between </a:t>
              </a:r>
            </a:p>
            <a:p>
              <a:pPr algn="l">
                <a:defRPr sz="1600">
                  <a:solidFill>
                    <a:srgbClr val="000000"/>
                  </a:solidFill>
                  <a:latin typeface="Courier"/>
                  <a:ea typeface="Courier"/>
                  <a:cs typeface="Courier"/>
                  <a:sym typeface="Courier"/>
                </a:defRPr>
              </a:pPr>
              <a:r>
                <a:t>  two points (x1,y1) and (x2,y2) in a Cartesian </a:t>
              </a:r>
            </a:p>
            <a:p>
              <a:pPr algn="l">
                <a:defRPr sz="1600">
                  <a:solidFill>
                    <a:srgbClr val="000000"/>
                  </a:solidFill>
                  <a:latin typeface="Courier"/>
                  <a:ea typeface="Courier"/>
                  <a:cs typeface="Courier"/>
                  <a:sym typeface="Courier"/>
                </a:defRPr>
              </a:pPr>
              <a:r>
                <a:t>  coordinate system.</a:t>
              </a:r>
            </a:p>
            <a:p>
              <a:pPr algn="l">
                <a:defRPr sz="1600">
                  <a:solidFill>
                    <a:srgbClr val="000000"/>
                  </a:solidFill>
                  <a:latin typeface="Courier"/>
                  <a:ea typeface="Courier"/>
                  <a:cs typeface="Courier"/>
                  <a:sym typeface="Courier"/>
                </a:defRPr>
              </a:pPr>
              <a:r>
                <a:t> </a:t>
              </a:r>
            </a:p>
            <a:p>
              <a:pPr algn="l">
                <a:defRPr sz="1600">
                  <a:solidFill>
                    <a:srgbClr val="000000"/>
                  </a:solidFill>
                  <a:latin typeface="Courier"/>
                  <a:ea typeface="Courier"/>
                  <a:cs typeface="Courier"/>
                  <a:sym typeface="Courier"/>
                </a:defRPr>
              </a:pPr>
              <a:r>
                <a:t>  Calling sequence:</a:t>
              </a:r>
            </a:p>
            <a:p>
              <a:pPr algn="l">
                <a:defRPr sz="1600">
                  <a:solidFill>
                    <a:srgbClr val="000000"/>
                  </a:solidFill>
                  <a:latin typeface="Courier"/>
                  <a:ea typeface="Courier"/>
                  <a:cs typeface="Courier"/>
                  <a:sym typeface="Courier"/>
                </a:defRPr>
              </a:pPr>
              <a:r>
                <a:t>  distance = dist2(x1, y1, x2, y2)</a:t>
              </a:r>
            </a:p>
          </p:txBody>
        </p:sp>
        <p:pic>
          <p:nvPicPr>
            <p:cNvPr id="143" name="Command Window… Command Window&gt;&gt; test_dist2Calculate the distance between two points:Enter x value of point a: 0Enter y value of point a: 0Enter x value of point b: 3Enter y value of point b: 4The distance between points a and b is 5.000000&gt;&gt; help dist2 " descr="Command Window… Command Window&gt;&gt; test_dist2Calculate the distance between two points:Enter x value of point a: 0Enter y value of point a: 0Enter x value of point b: 3Enter y value of point b: 4The distance between points a and b is 5.000000&gt;&gt; help dist2 dist2 Calculate the distance between two points   Function dist2 calculates the distance between   two points (x1,y1) and (x2,y2) in a Cartesian   coordinate system.   Calling sequence:  distance = dist2(x1, y1, x2, y2)"/>
            <p:cNvPicPr>
              <a:picLocks/>
            </p:cNvPicPr>
            <p:nvPr/>
          </p:nvPicPr>
          <p:blipFill>
            <a:blip r:embed="rId3"/>
            <a:stretch>
              <a:fillRect/>
            </a:stretch>
          </p:blipFill>
          <p:spPr>
            <a:xfrm>
              <a:off x="0" y="0"/>
              <a:ext cx="12599009" cy="5160159"/>
            </a:xfrm>
            <a:prstGeom prst="rect">
              <a:avLst/>
            </a:prstGeom>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Variable Passing…"/>
          <p:cNvSpPr txBox="1">
            <a:spLocks noGrp="1"/>
          </p:cNvSpPr>
          <p:nvPr>
            <p:ph type="title"/>
          </p:nvPr>
        </p:nvSpPr>
        <p:spPr>
          <a:xfrm>
            <a:off x="1270000" y="3510"/>
            <a:ext cx="10464800" cy="2540001"/>
          </a:xfrm>
          <a:prstGeom prst="rect">
            <a:avLst/>
          </a:prstGeom>
        </p:spPr>
        <p:txBody>
          <a:bodyPr/>
          <a:lstStyle/>
          <a:p>
            <a:pPr lvl="1"/>
            <a:r>
              <a:t>Variable Passing</a:t>
            </a:r>
          </a:p>
          <a:p>
            <a:pPr lvl="1"/>
            <a:r>
              <a:t>(Pass-by-Value)</a:t>
            </a:r>
          </a:p>
        </p:txBody>
      </p:sp>
      <p:sp>
        <p:nvSpPr>
          <p:cNvPr id="148" name="Program Communicate with their functions using a pass-by-value scheme.…"/>
          <p:cNvSpPr txBox="1">
            <a:spLocks noGrp="1"/>
          </p:cNvSpPr>
          <p:nvPr>
            <p:ph type="body" sz="quarter" idx="1"/>
          </p:nvPr>
        </p:nvSpPr>
        <p:spPr>
          <a:xfrm>
            <a:off x="1270000" y="2856056"/>
            <a:ext cx="10464800" cy="2147169"/>
          </a:xfrm>
          <a:prstGeom prst="rect">
            <a:avLst/>
          </a:prstGeom>
        </p:spPr>
        <p:txBody>
          <a:bodyPr>
            <a:normAutofit fontScale="92500"/>
          </a:bodyPr>
          <a:lstStyle/>
          <a:p>
            <a:pPr marL="331787" indent="-331787">
              <a:buBlip>
                <a:blip r:embed="rId2"/>
              </a:buBlip>
            </a:pPr>
            <a:r>
              <a:rPr sz="3200" dirty="0"/>
              <a:t>Program Communicate with their functions using a pass-by-value scheme.</a:t>
            </a:r>
          </a:p>
          <a:p>
            <a:pPr marL="331787" indent="-331787">
              <a:buBlip>
                <a:blip r:embed="rId2"/>
              </a:buBlip>
            </a:pPr>
            <a:r>
              <a:rPr sz="3200" dirty="0"/>
              <a:t>When function call occur, MATLAB makes a copy of an actual arguments and passes them to the function.</a:t>
            </a:r>
          </a:p>
        </p:txBody>
      </p:sp>
      <p:sp>
        <p:nvSpPr>
          <p:cNvPr id="149" name="Slide Number"/>
          <p:cNvSpPr txBox="1">
            <a:spLocks noGrp="1"/>
          </p:cNvSpPr>
          <p:nvPr>
            <p:ph type="sldNum" sz="quarter" idx="4294967295"/>
          </p:nvPr>
        </p:nvSpPr>
        <p:spPr>
          <a:xfrm>
            <a:off x="6375821" y="9197831"/>
            <a:ext cx="252219"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pSp>
        <p:nvGrpSpPr>
          <p:cNvPr id="159" name="Group"/>
          <p:cNvGrpSpPr/>
          <p:nvPr/>
        </p:nvGrpSpPr>
        <p:grpSpPr>
          <a:xfrm>
            <a:off x="202895" y="5166378"/>
            <a:ext cx="12599009" cy="3255166"/>
            <a:chOff x="-38100" y="-38100"/>
            <a:chExt cx="12599007" cy="3255164"/>
          </a:xfrm>
        </p:grpSpPr>
        <p:grpSp>
          <p:nvGrpSpPr>
            <p:cNvPr id="152" name="Workspace…"/>
            <p:cNvGrpSpPr/>
            <p:nvPr/>
          </p:nvGrpSpPr>
          <p:grpSpPr>
            <a:xfrm>
              <a:off x="-38101" y="-38101"/>
              <a:ext cx="4068462" cy="3255166"/>
              <a:chOff x="0" y="0"/>
              <a:chExt cx="4068460" cy="3255164"/>
            </a:xfrm>
          </p:grpSpPr>
          <p:sp>
            <p:nvSpPr>
              <p:cNvPr id="151" name="Workspace…"/>
              <p:cNvSpPr txBox="1"/>
              <p:nvPr/>
            </p:nvSpPr>
            <p:spPr>
              <a:xfrm>
                <a:off x="38100" y="38100"/>
                <a:ext cx="3992261" cy="317896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Workspace</a:t>
                </a:r>
              </a:p>
              <a:p>
                <a:pPr algn="l">
                  <a:defRPr sz="1600">
                    <a:solidFill>
                      <a:srgbClr val="000000"/>
                    </a:solidFill>
                    <a:latin typeface="Courier"/>
                    <a:ea typeface="Courier"/>
                    <a:cs typeface="Courier"/>
                    <a:sym typeface="Courier"/>
                  </a:defRPr>
                </a:pPr>
                <a:endParaRPr/>
              </a:p>
              <a:p>
                <a:pPr lvl="1" algn="l">
                  <a:defRPr sz="1600" b="1">
                    <a:solidFill>
                      <a:srgbClr val="000000"/>
                    </a:solidFill>
                    <a:latin typeface="Courier"/>
                    <a:ea typeface="Courier"/>
                    <a:cs typeface="Courier"/>
                    <a:sym typeface="Courier"/>
                  </a:defRPr>
                </a:pPr>
                <a:r>
                  <a:t>Name			Value</a:t>
                </a:r>
              </a:p>
              <a:p>
                <a:pPr lvl="1" algn="l">
                  <a:defRPr sz="1600">
                    <a:solidFill>
                      <a:srgbClr val="000000"/>
                    </a:solidFill>
                    <a:latin typeface="Courier"/>
                    <a:ea typeface="Courier"/>
                    <a:cs typeface="Courier"/>
                    <a:sym typeface="Courier"/>
                  </a:defRPr>
                </a:pPr>
                <a:r>
                  <a:t>ax				0</a:t>
                </a:r>
              </a:p>
              <a:p>
                <a:pPr lvl="1" algn="l">
                  <a:defRPr sz="1600">
                    <a:solidFill>
                      <a:srgbClr val="000000"/>
                    </a:solidFill>
                    <a:latin typeface="Courier"/>
                    <a:ea typeface="Courier"/>
                    <a:cs typeface="Courier"/>
                    <a:sym typeface="Courier"/>
                  </a:defRPr>
                </a:pPr>
                <a:r>
                  <a:t>ay				0</a:t>
                </a:r>
              </a:p>
              <a:p>
                <a:pPr lvl="1" algn="l">
                  <a:defRPr sz="1600">
                    <a:solidFill>
                      <a:srgbClr val="000000"/>
                    </a:solidFill>
                    <a:latin typeface="Courier"/>
                    <a:ea typeface="Courier"/>
                    <a:cs typeface="Courier"/>
                    <a:sym typeface="Courier"/>
                  </a:defRPr>
                </a:pPr>
                <a:r>
                  <a:t>bx				3</a:t>
                </a:r>
              </a:p>
              <a:p>
                <a:pPr lvl="1" algn="l">
                  <a:defRPr sz="1600">
                    <a:solidFill>
                      <a:srgbClr val="000000"/>
                    </a:solidFill>
                    <a:latin typeface="Courier"/>
                    <a:ea typeface="Courier"/>
                    <a:cs typeface="Courier"/>
                    <a:sym typeface="Courier"/>
                  </a:defRPr>
                </a:pPr>
                <a:r>
                  <a:t>by				4</a:t>
                </a:r>
              </a:p>
              <a:p>
                <a:pPr lvl="1" algn="l">
                  <a:defRPr sz="1600">
                    <a:solidFill>
                      <a:srgbClr val="000000"/>
                    </a:solidFill>
                    <a:latin typeface="Courier"/>
                    <a:ea typeface="Courier"/>
                    <a:cs typeface="Courier"/>
                    <a:sym typeface="Courier"/>
                  </a:defRPr>
                </a:pPr>
                <a:endParaRPr/>
              </a:p>
              <a:p>
                <a:pPr lvl="1" algn="l">
                  <a:defRPr sz="1600">
                    <a:solidFill>
                      <a:srgbClr val="000000"/>
                    </a:solidFill>
                    <a:latin typeface="Courier"/>
                    <a:ea typeface="Courier"/>
                    <a:cs typeface="Courier"/>
                    <a:sym typeface="Courier"/>
                  </a:defRPr>
                </a:pPr>
                <a:endParaRPr/>
              </a:p>
              <a:p>
                <a:pPr lvl="1" algn="l">
                  <a:defRPr sz="1600">
                    <a:solidFill>
                      <a:srgbClr val="000000"/>
                    </a:solidFill>
                    <a:latin typeface="Courier"/>
                    <a:ea typeface="Courier"/>
                    <a:cs typeface="Courier"/>
                    <a:sym typeface="Courier"/>
                  </a:defRPr>
                </a:pPr>
                <a:endParaRPr/>
              </a:p>
              <a:p>
                <a:pPr lvl="2">
                  <a:defRPr sz="1600" b="1">
                    <a:solidFill>
                      <a:srgbClr val="000000"/>
                    </a:solidFill>
                    <a:latin typeface="Courier"/>
                    <a:ea typeface="Courier"/>
                    <a:cs typeface="Courier"/>
                    <a:sym typeface="Courier"/>
                  </a:defRPr>
                </a:pPr>
                <a:r>
                  <a:t>Before the function call</a:t>
                </a:r>
              </a:p>
            </p:txBody>
          </p:sp>
          <p:pic>
            <p:nvPicPr>
              <p:cNvPr id="150" name="Workspace… WorkspaceNameValueax0ay0bx3by4Before the function call" descr="Workspace… WorkspaceNameValueax0ay0bx3by4Before the function call"/>
              <p:cNvPicPr>
                <a:picLocks/>
              </p:cNvPicPr>
              <p:nvPr/>
            </p:nvPicPr>
            <p:blipFill>
              <a:blip r:embed="rId3"/>
              <a:stretch>
                <a:fillRect/>
              </a:stretch>
            </p:blipFill>
            <p:spPr>
              <a:xfrm>
                <a:off x="0" y="0"/>
                <a:ext cx="4068461" cy="3255165"/>
              </a:xfrm>
              <a:prstGeom prst="rect">
                <a:avLst/>
              </a:prstGeom>
              <a:effectLst/>
            </p:spPr>
          </p:pic>
        </p:grpSp>
        <p:grpSp>
          <p:nvGrpSpPr>
            <p:cNvPr id="155" name="Workspace…"/>
            <p:cNvGrpSpPr/>
            <p:nvPr/>
          </p:nvGrpSpPr>
          <p:grpSpPr>
            <a:xfrm>
              <a:off x="4227174" y="-38101"/>
              <a:ext cx="4068461" cy="3255166"/>
              <a:chOff x="0" y="0"/>
              <a:chExt cx="4068460" cy="3255164"/>
            </a:xfrm>
          </p:grpSpPr>
          <p:sp>
            <p:nvSpPr>
              <p:cNvPr id="154" name="Workspace…"/>
              <p:cNvSpPr txBox="1"/>
              <p:nvPr/>
            </p:nvSpPr>
            <p:spPr>
              <a:xfrm>
                <a:off x="38100" y="38100"/>
                <a:ext cx="3992261" cy="317896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Workspace</a:t>
                </a:r>
              </a:p>
              <a:p>
                <a:pPr algn="l">
                  <a:defRPr sz="1600">
                    <a:solidFill>
                      <a:srgbClr val="000000"/>
                    </a:solidFill>
                    <a:latin typeface="Courier"/>
                    <a:ea typeface="Courier"/>
                    <a:cs typeface="Courier"/>
                    <a:sym typeface="Courier"/>
                  </a:defRPr>
                </a:pPr>
                <a:endParaRPr/>
              </a:p>
              <a:p>
                <a:pPr lvl="1" algn="l">
                  <a:defRPr sz="1600" b="1">
                    <a:solidFill>
                      <a:srgbClr val="000000"/>
                    </a:solidFill>
                    <a:latin typeface="Courier"/>
                    <a:ea typeface="Courier"/>
                    <a:cs typeface="Courier"/>
                    <a:sym typeface="Courier"/>
                  </a:defRPr>
                </a:pPr>
                <a:r>
                  <a:t>Name			Value</a:t>
                </a:r>
              </a:p>
              <a:p>
                <a:pPr lvl="1" algn="l">
                  <a:defRPr sz="1600">
                    <a:solidFill>
                      <a:srgbClr val="000000"/>
                    </a:solidFill>
                    <a:latin typeface="Courier"/>
                    <a:ea typeface="Courier"/>
                    <a:cs typeface="Courier"/>
                    <a:sym typeface="Courier"/>
                  </a:defRPr>
                </a:pPr>
                <a:r>
                  <a:t>distance		5</a:t>
                </a:r>
              </a:p>
              <a:p>
                <a:pPr lvl="1" algn="l">
                  <a:defRPr sz="1600">
                    <a:solidFill>
                      <a:srgbClr val="000000"/>
                    </a:solidFill>
                    <a:latin typeface="Courier"/>
                    <a:ea typeface="Courier"/>
                    <a:cs typeface="Courier"/>
                    <a:sym typeface="Courier"/>
                  </a:defRPr>
                </a:pPr>
                <a:r>
                  <a:t>x1				0</a:t>
                </a:r>
              </a:p>
              <a:p>
                <a:pPr lvl="1" algn="l">
                  <a:defRPr sz="1600">
                    <a:solidFill>
                      <a:srgbClr val="000000"/>
                    </a:solidFill>
                    <a:latin typeface="Courier"/>
                    <a:ea typeface="Courier"/>
                    <a:cs typeface="Courier"/>
                    <a:sym typeface="Courier"/>
                  </a:defRPr>
                </a:pPr>
                <a:r>
                  <a:t>y1				0</a:t>
                </a:r>
              </a:p>
              <a:p>
                <a:pPr lvl="1" algn="l">
                  <a:defRPr sz="1600">
                    <a:solidFill>
                      <a:srgbClr val="000000"/>
                    </a:solidFill>
                    <a:latin typeface="Courier"/>
                    <a:ea typeface="Courier"/>
                    <a:cs typeface="Courier"/>
                    <a:sym typeface="Courier"/>
                  </a:defRPr>
                </a:pPr>
                <a:r>
                  <a:t>x2				3</a:t>
                </a:r>
              </a:p>
              <a:p>
                <a:pPr lvl="1" algn="l">
                  <a:defRPr sz="1600">
                    <a:solidFill>
                      <a:srgbClr val="000000"/>
                    </a:solidFill>
                    <a:latin typeface="Courier"/>
                    <a:ea typeface="Courier"/>
                    <a:cs typeface="Courier"/>
                    <a:sym typeface="Courier"/>
                  </a:defRPr>
                </a:pPr>
                <a:r>
                  <a:t>y2				4</a:t>
                </a:r>
              </a:p>
              <a:p>
                <a:pPr lvl="1" algn="l">
                  <a:defRPr sz="1600">
                    <a:solidFill>
                      <a:srgbClr val="000000"/>
                    </a:solidFill>
                    <a:latin typeface="Courier"/>
                    <a:ea typeface="Courier"/>
                    <a:cs typeface="Courier"/>
                    <a:sym typeface="Courier"/>
                  </a:defRPr>
                </a:pPr>
                <a:endParaRPr/>
              </a:p>
              <a:p>
                <a:pPr lvl="1" algn="l">
                  <a:defRPr sz="1600">
                    <a:solidFill>
                      <a:srgbClr val="000000"/>
                    </a:solidFill>
                    <a:latin typeface="Courier"/>
                    <a:ea typeface="Courier"/>
                    <a:cs typeface="Courier"/>
                    <a:sym typeface="Courier"/>
                  </a:defRPr>
                </a:pPr>
                <a:endParaRPr/>
              </a:p>
              <a:p>
                <a:pPr lvl="1">
                  <a:defRPr sz="1600" b="1">
                    <a:solidFill>
                      <a:srgbClr val="000000"/>
                    </a:solidFill>
                    <a:latin typeface="Courier"/>
                    <a:ea typeface="Courier"/>
                    <a:cs typeface="Courier"/>
                    <a:sym typeface="Courier"/>
                  </a:defRPr>
                </a:pPr>
                <a:r>
                  <a:t>During the function call</a:t>
                </a:r>
              </a:p>
            </p:txBody>
          </p:sp>
          <p:pic>
            <p:nvPicPr>
              <p:cNvPr id="153" name="Workspace… WorkspaceNameValuedistance5x10y10x23y24During the function call" descr="Workspace… WorkspaceNameValuedistance5x10y10x23y24During the function call"/>
              <p:cNvPicPr>
                <a:picLocks/>
              </p:cNvPicPr>
              <p:nvPr/>
            </p:nvPicPr>
            <p:blipFill>
              <a:blip r:embed="rId3"/>
              <a:stretch>
                <a:fillRect/>
              </a:stretch>
            </p:blipFill>
            <p:spPr>
              <a:xfrm>
                <a:off x="0" y="0"/>
                <a:ext cx="4068461" cy="3255165"/>
              </a:xfrm>
              <a:prstGeom prst="rect">
                <a:avLst/>
              </a:prstGeom>
              <a:effectLst/>
            </p:spPr>
          </p:pic>
        </p:grpSp>
        <p:grpSp>
          <p:nvGrpSpPr>
            <p:cNvPr id="158" name="Workspace…"/>
            <p:cNvGrpSpPr/>
            <p:nvPr/>
          </p:nvGrpSpPr>
          <p:grpSpPr>
            <a:xfrm>
              <a:off x="8492447" y="-38101"/>
              <a:ext cx="4068461" cy="3255166"/>
              <a:chOff x="0" y="0"/>
              <a:chExt cx="4068460" cy="3255164"/>
            </a:xfrm>
          </p:grpSpPr>
          <p:sp>
            <p:nvSpPr>
              <p:cNvPr id="157" name="Workspace…"/>
              <p:cNvSpPr txBox="1"/>
              <p:nvPr/>
            </p:nvSpPr>
            <p:spPr>
              <a:xfrm>
                <a:off x="38100" y="38100"/>
                <a:ext cx="3992261" cy="317896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Workspace</a:t>
                </a:r>
              </a:p>
              <a:p>
                <a:pPr algn="l">
                  <a:defRPr sz="1600">
                    <a:solidFill>
                      <a:srgbClr val="000000"/>
                    </a:solidFill>
                    <a:latin typeface="Courier"/>
                    <a:ea typeface="Courier"/>
                    <a:cs typeface="Courier"/>
                    <a:sym typeface="Courier"/>
                  </a:defRPr>
                </a:pPr>
                <a:endParaRPr/>
              </a:p>
              <a:p>
                <a:pPr lvl="1" algn="l">
                  <a:defRPr sz="1600" b="1">
                    <a:solidFill>
                      <a:srgbClr val="000000"/>
                    </a:solidFill>
                    <a:latin typeface="Courier"/>
                    <a:ea typeface="Courier"/>
                    <a:cs typeface="Courier"/>
                    <a:sym typeface="Courier"/>
                  </a:defRPr>
                </a:pPr>
                <a:r>
                  <a:t>Name			Value</a:t>
                </a:r>
              </a:p>
              <a:p>
                <a:pPr lvl="1" algn="l">
                  <a:defRPr sz="1600">
                    <a:solidFill>
                      <a:srgbClr val="000000"/>
                    </a:solidFill>
                    <a:latin typeface="Courier"/>
                    <a:ea typeface="Courier"/>
                    <a:cs typeface="Courier"/>
                    <a:sym typeface="Courier"/>
                  </a:defRPr>
                </a:pPr>
                <a:r>
                  <a:t>ax				0</a:t>
                </a:r>
              </a:p>
              <a:p>
                <a:pPr lvl="1" algn="l">
                  <a:defRPr sz="1600">
                    <a:solidFill>
                      <a:srgbClr val="000000"/>
                    </a:solidFill>
                    <a:latin typeface="Courier"/>
                    <a:ea typeface="Courier"/>
                    <a:cs typeface="Courier"/>
                    <a:sym typeface="Courier"/>
                  </a:defRPr>
                </a:pPr>
                <a:r>
                  <a:t>ay				0</a:t>
                </a:r>
              </a:p>
              <a:p>
                <a:pPr lvl="1" algn="l">
                  <a:defRPr sz="1600">
                    <a:solidFill>
                      <a:srgbClr val="000000"/>
                    </a:solidFill>
                    <a:latin typeface="Courier"/>
                    <a:ea typeface="Courier"/>
                    <a:cs typeface="Courier"/>
                    <a:sym typeface="Courier"/>
                  </a:defRPr>
                </a:pPr>
                <a:r>
                  <a:t>bx				3</a:t>
                </a:r>
              </a:p>
              <a:p>
                <a:pPr lvl="1" algn="l">
                  <a:defRPr sz="1600">
                    <a:solidFill>
                      <a:srgbClr val="000000"/>
                    </a:solidFill>
                    <a:latin typeface="Courier"/>
                    <a:ea typeface="Courier"/>
                    <a:cs typeface="Courier"/>
                    <a:sym typeface="Courier"/>
                  </a:defRPr>
                </a:pPr>
                <a:r>
                  <a:t>by				4</a:t>
                </a:r>
              </a:p>
              <a:p>
                <a:pPr lvl="3" algn="l">
                  <a:defRPr sz="1600">
                    <a:solidFill>
                      <a:srgbClr val="000000"/>
                    </a:solidFill>
                    <a:latin typeface="Courier"/>
                    <a:ea typeface="Courier"/>
                    <a:cs typeface="Courier"/>
                    <a:sym typeface="Courier"/>
                  </a:defRPr>
                </a:pPr>
                <a:r>
                  <a:t>result			5</a:t>
                </a:r>
              </a:p>
              <a:p>
                <a:pPr lvl="3" algn="l">
                  <a:defRPr sz="1600">
                    <a:solidFill>
                      <a:srgbClr val="000000"/>
                    </a:solidFill>
                    <a:latin typeface="Courier"/>
                    <a:ea typeface="Courier"/>
                    <a:cs typeface="Courier"/>
                    <a:sym typeface="Courier"/>
                  </a:defRPr>
                </a:pPr>
                <a:endParaRPr/>
              </a:p>
              <a:p>
                <a:pPr lvl="3" algn="l">
                  <a:defRPr sz="1600">
                    <a:solidFill>
                      <a:srgbClr val="000000"/>
                    </a:solidFill>
                    <a:latin typeface="Courier"/>
                    <a:ea typeface="Courier"/>
                    <a:cs typeface="Courier"/>
                    <a:sym typeface="Courier"/>
                  </a:defRPr>
                </a:pPr>
                <a:endParaRPr/>
              </a:p>
              <a:p>
                <a:pPr lvl="3">
                  <a:defRPr sz="1600" b="1">
                    <a:solidFill>
                      <a:srgbClr val="000000"/>
                    </a:solidFill>
                    <a:latin typeface="Courier"/>
                    <a:ea typeface="Courier"/>
                    <a:cs typeface="Courier"/>
                    <a:sym typeface="Courier"/>
                  </a:defRPr>
                </a:pPr>
                <a:r>
                  <a:t>After the function call</a:t>
                </a:r>
              </a:p>
            </p:txBody>
          </p:sp>
          <p:pic>
            <p:nvPicPr>
              <p:cNvPr id="156" name="Workspace… WorkspaceNameValueax0ay0bx3by4result5After the function call" descr="Workspace… WorkspaceNameValueax0ay0bx3by4result5After the function call"/>
              <p:cNvPicPr>
                <a:picLocks/>
              </p:cNvPicPr>
              <p:nvPr/>
            </p:nvPicPr>
            <p:blipFill>
              <a:blip r:embed="rId3"/>
              <a:stretch>
                <a:fillRect/>
              </a:stretch>
            </p:blipFill>
            <p:spPr>
              <a:xfrm>
                <a:off x="0" y="0"/>
                <a:ext cx="4068461" cy="3255165"/>
              </a:xfrm>
              <a:prstGeom prst="rect">
                <a:avLst/>
              </a:prstGeom>
              <a:effectLst/>
            </p:spPr>
          </p:pic>
        </p:grpSp>
      </p:gr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TotalTime>
  <Words>2519</Words>
  <Application>Microsoft Office PowerPoint</Application>
  <PresentationFormat>Custom</PresentationFormat>
  <Paragraphs>453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Chalkduster</vt:lpstr>
      <vt:lpstr>Courier</vt:lpstr>
      <vt:lpstr>Helvetica Neue</vt:lpstr>
      <vt:lpstr>Chalkboard</vt:lpstr>
      <vt:lpstr>Chapter-5 User-Defined Functions</vt:lpstr>
      <vt:lpstr>Outline</vt:lpstr>
      <vt:lpstr>Functions Introduction</vt:lpstr>
      <vt:lpstr>Functions Introduction</vt:lpstr>
      <vt:lpstr>Functions Introduction</vt:lpstr>
      <vt:lpstr>PowerPoint Presentation</vt:lpstr>
      <vt:lpstr>PowerPoint Presentation</vt:lpstr>
      <vt:lpstr>PowerPoint Presentation</vt:lpstr>
      <vt:lpstr>Variable Passing (Pass-by-Value)</vt:lpstr>
      <vt:lpstr>Optional Arguments</vt:lpstr>
      <vt:lpstr>PowerPoint Presentation</vt:lpstr>
      <vt:lpstr>PowerPoint Presentation</vt:lpstr>
      <vt:lpstr>Sharing Data using Global Memory</vt:lpstr>
      <vt:lpstr>Preserving Data between Calls to a function</vt:lpstr>
      <vt:lpstr>PowerPoint Presentation</vt:lpstr>
      <vt:lpstr>Function Functions</vt:lpstr>
      <vt:lpstr>PowerPoint Presentation</vt:lpstr>
      <vt:lpstr>Sub-functions</vt:lpstr>
      <vt:lpstr>PowerPoint Presentation</vt:lpstr>
      <vt:lpstr>Private functions</vt:lpstr>
      <vt:lpstr>Private functions</vt:lpstr>
      <vt:lpstr>Nested functions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Chapter-5 User-Defined Functions</dc:title>
  <dc:creator>admin</dc:creator>
  <cp:lastModifiedBy>KANISHA SHAH</cp:lastModifiedBy>
  <cp:revision>11</cp:revision>
  <cp:lastPrinted>2020-11-21T15:46:53Z</cp:lastPrinted>
  <dcterms:modified xsi:type="dcterms:W3CDTF">2022-02-16T14:05:52Z</dcterms:modified>
</cp:coreProperties>
</file>